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144000" cy="5143500" type="screen16x9"/>
  <p:notesSz cx="6858000" cy="9144000"/>
  <p:embeddedFontLst>
    <p:embeddedFont>
      <p:font typeface="Roboto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73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caf23458e4_0_7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caf23458e4_0_7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caf23458e4_0_8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caf23458e4_0_8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caf23458e4_0_9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caf23458e4_0_9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caf23458e4_0_9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caf23458e4_0_9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caf23458e4_0_9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caf23458e4_0_9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caf23458e4_0_9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caf23458e4_0_9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caf23458e4_0_9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caf23458e4_0_9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caf23458e4_0_10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caf23458e4_0_10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caf23458e4_0_1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caf23458e4_0_1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caf23458e4_0_10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caf23458e4_0_10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af23458e4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caf23458e4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caf23458e4_0_10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caf23458e4_0_10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caf23458e4_0_1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caf23458e4_0_1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caf23458e4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caf23458e4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caf23458e4_0_1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caf23458e4_0_1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caf23458e4_0_9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caf23458e4_0_9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caf23458e4_0_1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caf23458e4_0_1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caf23458e4_0_1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caf23458e4_0_1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af23458e4_0_1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af23458e4_0_1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af23458e4_0_1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af23458e4_0_1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caf23458e4_0_1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caf23458e4_0_1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caf23458e4_0_1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caf23458e4_0_1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caf23458e4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caf23458e4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af23458e4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af23458e4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af23458e4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caf23458e4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/>
          <p:nvPr/>
        </p:nvSpPr>
        <p:spPr>
          <a:xfrm>
            <a:off x="3026850" y="378475"/>
            <a:ext cx="3090300" cy="1524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ctrTitle"/>
          </p:nvPr>
        </p:nvSpPr>
        <p:spPr>
          <a:xfrm>
            <a:off x="3107100" y="752650"/>
            <a:ext cx="2929800" cy="69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31730"/>
              <a:buNone/>
            </a:pPr>
            <a:r>
              <a:rPr lang="en" sz="3120" b="1">
                <a:solidFill>
                  <a:schemeClr val="dk2"/>
                </a:solidFill>
              </a:rPr>
              <a:t>Decision Trees</a:t>
            </a:r>
            <a:endParaRPr sz="3120" b="1">
              <a:solidFill>
                <a:schemeClr val="dk2"/>
              </a:solidFill>
            </a:endParaRPr>
          </a:p>
        </p:txBody>
      </p:sp>
      <p:sp>
        <p:nvSpPr>
          <p:cNvPr id="69" name="Google Shape;69;p13"/>
          <p:cNvSpPr/>
          <p:nvPr/>
        </p:nvSpPr>
        <p:spPr>
          <a:xfrm>
            <a:off x="423050" y="2849400"/>
            <a:ext cx="2116800" cy="1044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3"/>
          <p:cNvSpPr/>
          <p:nvPr/>
        </p:nvSpPr>
        <p:spPr>
          <a:xfrm>
            <a:off x="6672475" y="2849400"/>
            <a:ext cx="2116800" cy="1044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3"/>
          <p:cNvSpPr/>
          <p:nvPr/>
        </p:nvSpPr>
        <p:spPr>
          <a:xfrm>
            <a:off x="3513600" y="2849400"/>
            <a:ext cx="2116800" cy="1044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2" name="Google Shape;72;p13"/>
          <p:cNvCxnSpPr>
            <a:stCxn id="67" idx="3"/>
            <a:endCxn id="69" idx="0"/>
          </p:cNvCxnSpPr>
          <p:nvPr/>
        </p:nvCxnSpPr>
        <p:spPr>
          <a:xfrm rot="5400000">
            <a:off x="1895414" y="1265546"/>
            <a:ext cx="1170000" cy="1998000"/>
          </a:xfrm>
          <a:prstGeom prst="curvedConnector3">
            <a:avLst>
              <a:gd name="adj1" fmla="val 59533"/>
            </a:avLst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" name="Google Shape;73;p13"/>
          <p:cNvCxnSpPr>
            <a:stCxn id="67" idx="4"/>
            <a:endCxn id="71" idx="0"/>
          </p:cNvCxnSpPr>
          <p:nvPr/>
        </p:nvCxnSpPr>
        <p:spPr>
          <a:xfrm rot="-5400000" flipH="1">
            <a:off x="4099050" y="2375725"/>
            <a:ext cx="946500" cy="600"/>
          </a:xfrm>
          <a:prstGeom prst="curvedConnector3">
            <a:avLst>
              <a:gd name="adj1" fmla="val 50007"/>
            </a:avLst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" name="Google Shape;74;p13"/>
          <p:cNvCxnSpPr>
            <a:stCxn id="67" idx="5"/>
            <a:endCxn id="70" idx="0"/>
          </p:cNvCxnSpPr>
          <p:nvPr/>
        </p:nvCxnSpPr>
        <p:spPr>
          <a:xfrm rot="-5400000" flipH="1">
            <a:off x="6112786" y="1231346"/>
            <a:ext cx="1170000" cy="2066400"/>
          </a:xfrm>
          <a:prstGeom prst="curvedConnector3">
            <a:avLst>
              <a:gd name="adj1" fmla="val 59533"/>
            </a:avLst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" name="Google Shape;75;p13"/>
          <p:cNvSpPr txBox="1">
            <a:spLocks noGrp="1"/>
          </p:cNvSpPr>
          <p:nvPr>
            <p:ph type="ctrTitle"/>
          </p:nvPr>
        </p:nvSpPr>
        <p:spPr>
          <a:xfrm>
            <a:off x="3371550" y="3115700"/>
            <a:ext cx="2400900" cy="69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2408" b="1">
                <a:solidFill>
                  <a:schemeClr val="dk2"/>
                </a:solidFill>
              </a:rPr>
              <a:t>Isaac</a:t>
            </a:r>
            <a:endParaRPr sz="2408" b="1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2408" b="1">
                <a:solidFill>
                  <a:schemeClr val="dk2"/>
                </a:solidFill>
              </a:rPr>
              <a:t>Attuah</a:t>
            </a:r>
            <a:endParaRPr sz="2408" b="1">
              <a:solidFill>
                <a:schemeClr val="dk2"/>
              </a:solidFill>
            </a:endParaRPr>
          </a:p>
        </p:txBody>
      </p:sp>
      <p:sp>
        <p:nvSpPr>
          <p:cNvPr id="76" name="Google Shape;76;p13"/>
          <p:cNvSpPr txBox="1">
            <a:spLocks noGrp="1"/>
          </p:cNvSpPr>
          <p:nvPr>
            <p:ph type="ctrTitle"/>
          </p:nvPr>
        </p:nvSpPr>
        <p:spPr>
          <a:xfrm>
            <a:off x="6530425" y="3115700"/>
            <a:ext cx="2400900" cy="69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2408" b="1">
                <a:solidFill>
                  <a:srgbClr val="000000"/>
                </a:solidFill>
              </a:rPr>
              <a:t>Daniel</a:t>
            </a:r>
            <a:endParaRPr sz="2408" b="1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2408" b="1">
                <a:solidFill>
                  <a:srgbClr val="000000"/>
                </a:solidFill>
              </a:rPr>
              <a:t>Portuondo</a:t>
            </a:r>
            <a:endParaRPr sz="2408" b="1">
              <a:solidFill>
                <a:srgbClr val="000000"/>
              </a:solidFill>
            </a:endParaRPr>
          </a:p>
        </p:txBody>
      </p:sp>
      <p:sp>
        <p:nvSpPr>
          <p:cNvPr id="77" name="Google Shape;77;p13"/>
          <p:cNvSpPr txBox="1">
            <a:spLocks noGrp="1"/>
          </p:cNvSpPr>
          <p:nvPr>
            <p:ph type="ctrTitle"/>
          </p:nvPr>
        </p:nvSpPr>
        <p:spPr>
          <a:xfrm>
            <a:off x="268375" y="3084050"/>
            <a:ext cx="2400900" cy="69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2408" b="1">
                <a:solidFill>
                  <a:schemeClr val="dk2"/>
                </a:solidFill>
              </a:rPr>
              <a:t>Jerome</a:t>
            </a:r>
            <a:endParaRPr sz="2408" b="1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2408" b="1">
                <a:solidFill>
                  <a:schemeClr val="dk2"/>
                </a:solidFill>
              </a:rPr>
              <a:t>Fleischman</a:t>
            </a:r>
            <a:endParaRPr sz="2408"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2"/>
          <p:cNvSpPr txBox="1">
            <a:spLocks noGrp="1"/>
          </p:cNvSpPr>
          <p:nvPr>
            <p:ph type="ctrTitle"/>
          </p:nvPr>
        </p:nvSpPr>
        <p:spPr>
          <a:xfrm>
            <a:off x="327900" y="15602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Error Rate Results</a:t>
            </a:r>
            <a:endParaRPr/>
          </a:p>
        </p:txBody>
      </p:sp>
      <p:sp>
        <p:nvSpPr>
          <p:cNvPr id="201" name="Google Shape;201;p22"/>
          <p:cNvSpPr/>
          <p:nvPr/>
        </p:nvSpPr>
        <p:spPr>
          <a:xfrm>
            <a:off x="327900" y="957100"/>
            <a:ext cx="52917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2" name="Google Shape;20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7275" y="1269959"/>
            <a:ext cx="4179075" cy="2786041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2"/>
          <p:cNvSpPr txBox="1"/>
          <p:nvPr/>
        </p:nvSpPr>
        <p:spPr>
          <a:xfrm>
            <a:off x="467175" y="1572350"/>
            <a:ext cx="61770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Perfect accuracy is achieved with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minimal examples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22"/>
          <p:cNvSpPr txBox="1"/>
          <p:nvPr/>
        </p:nvSpPr>
        <p:spPr>
          <a:xfrm>
            <a:off x="467175" y="2605575"/>
            <a:ext cx="44937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Only 30% of the set, roughly 2,400 examples, is required 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" name="Google Shape;205;p22"/>
          <p:cNvSpPr/>
          <p:nvPr/>
        </p:nvSpPr>
        <p:spPr>
          <a:xfrm>
            <a:off x="166625" y="1708600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"/>
          <p:cNvSpPr/>
          <p:nvPr/>
        </p:nvSpPr>
        <p:spPr>
          <a:xfrm>
            <a:off x="166625" y="2746200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2"/>
          <p:cNvSpPr txBox="1"/>
          <p:nvPr/>
        </p:nvSpPr>
        <p:spPr>
          <a:xfrm>
            <a:off x="504600" y="3562825"/>
            <a:ext cx="4493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Why?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22"/>
          <p:cNvSpPr/>
          <p:nvPr/>
        </p:nvSpPr>
        <p:spPr>
          <a:xfrm>
            <a:off x="166625" y="3690025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 txBox="1">
            <a:spLocks noGrp="1"/>
          </p:cNvSpPr>
          <p:nvPr>
            <p:ph type="ctrTitle"/>
          </p:nvPr>
        </p:nvSpPr>
        <p:spPr>
          <a:xfrm>
            <a:off x="327900" y="15602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Simplified Tree</a:t>
            </a:r>
            <a:endParaRPr/>
          </a:p>
        </p:txBody>
      </p:sp>
      <p:sp>
        <p:nvSpPr>
          <p:cNvPr id="214" name="Google Shape;214;p23"/>
          <p:cNvSpPr/>
          <p:nvPr/>
        </p:nvSpPr>
        <p:spPr>
          <a:xfrm>
            <a:off x="327900" y="957100"/>
            <a:ext cx="72396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3"/>
          <p:cNvSpPr/>
          <p:nvPr/>
        </p:nvSpPr>
        <p:spPr>
          <a:xfrm>
            <a:off x="1526818" y="1293238"/>
            <a:ext cx="1290600" cy="591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3"/>
          <p:cNvSpPr/>
          <p:nvPr/>
        </p:nvSpPr>
        <p:spPr>
          <a:xfrm>
            <a:off x="3049358" y="1293238"/>
            <a:ext cx="1290600" cy="591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3"/>
          <p:cNvSpPr/>
          <p:nvPr/>
        </p:nvSpPr>
        <p:spPr>
          <a:xfrm>
            <a:off x="4547863" y="1301546"/>
            <a:ext cx="1290600" cy="591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3"/>
          <p:cNvSpPr/>
          <p:nvPr/>
        </p:nvSpPr>
        <p:spPr>
          <a:xfrm>
            <a:off x="6071929" y="1301546"/>
            <a:ext cx="1290600" cy="591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3"/>
          <p:cNvSpPr/>
          <p:nvPr/>
        </p:nvSpPr>
        <p:spPr>
          <a:xfrm>
            <a:off x="7653701" y="1301550"/>
            <a:ext cx="1290600" cy="591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3"/>
          <p:cNvSpPr txBox="1">
            <a:spLocks noGrp="1"/>
          </p:cNvSpPr>
          <p:nvPr>
            <p:ph type="ctrTitle"/>
          </p:nvPr>
        </p:nvSpPr>
        <p:spPr>
          <a:xfrm>
            <a:off x="1355637" y="1458718"/>
            <a:ext cx="15849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908" b="1">
                <a:solidFill>
                  <a:schemeClr val="dk2"/>
                </a:solidFill>
              </a:rPr>
              <a:t>Almond</a:t>
            </a:r>
            <a:endParaRPr sz="1908" b="1">
              <a:solidFill>
                <a:schemeClr val="dk2"/>
              </a:solidFill>
            </a:endParaRPr>
          </a:p>
        </p:txBody>
      </p:sp>
      <p:sp>
        <p:nvSpPr>
          <p:cNvPr id="221" name="Google Shape;221;p23"/>
          <p:cNvSpPr txBox="1">
            <a:spLocks noGrp="1"/>
          </p:cNvSpPr>
          <p:nvPr>
            <p:ph type="ctrTitle"/>
          </p:nvPr>
        </p:nvSpPr>
        <p:spPr>
          <a:xfrm>
            <a:off x="3179846" y="1458713"/>
            <a:ext cx="10056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908" b="1">
                <a:solidFill>
                  <a:schemeClr val="dk2"/>
                </a:solidFill>
              </a:rPr>
              <a:t>Anise</a:t>
            </a:r>
            <a:endParaRPr sz="1908" b="1">
              <a:solidFill>
                <a:schemeClr val="dk2"/>
              </a:solidFill>
            </a:endParaRPr>
          </a:p>
        </p:txBody>
      </p:sp>
      <p:sp>
        <p:nvSpPr>
          <p:cNvPr id="222" name="Google Shape;222;p23"/>
          <p:cNvSpPr/>
          <p:nvPr/>
        </p:nvSpPr>
        <p:spPr>
          <a:xfrm>
            <a:off x="2234427" y="2191430"/>
            <a:ext cx="1290600" cy="591300"/>
          </a:xfrm>
          <a:prstGeom prst="ellipse">
            <a:avLst/>
          </a:prstGeom>
          <a:solidFill>
            <a:srgbClr val="EC701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3" name="Google Shape;223;p23"/>
          <p:cNvCxnSpPr>
            <a:stCxn id="215" idx="4"/>
            <a:endCxn id="222" idx="0"/>
          </p:cNvCxnSpPr>
          <p:nvPr/>
        </p:nvCxnSpPr>
        <p:spPr>
          <a:xfrm rot="-5400000" flipH="1">
            <a:off x="2372518" y="1684138"/>
            <a:ext cx="306900" cy="707700"/>
          </a:xfrm>
          <a:prstGeom prst="curvedConnector3">
            <a:avLst>
              <a:gd name="adj1" fmla="val 49993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4" name="Google Shape;224;p23"/>
          <p:cNvCxnSpPr>
            <a:stCxn id="216" idx="4"/>
            <a:endCxn id="222" idx="0"/>
          </p:cNvCxnSpPr>
          <p:nvPr/>
        </p:nvCxnSpPr>
        <p:spPr>
          <a:xfrm rot="5400000">
            <a:off x="3133808" y="1630588"/>
            <a:ext cx="306900" cy="814800"/>
          </a:xfrm>
          <a:prstGeom prst="curvedConnector3">
            <a:avLst>
              <a:gd name="adj1" fmla="val 49999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5" name="Google Shape;225;p23"/>
          <p:cNvSpPr txBox="1">
            <a:spLocks noGrp="1"/>
          </p:cNvSpPr>
          <p:nvPr>
            <p:ph type="ctrTitle"/>
          </p:nvPr>
        </p:nvSpPr>
        <p:spPr>
          <a:xfrm>
            <a:off x="2409923" y="2351213"/>
            <a:ext cx="9396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908" b="1" u="sng">
                <a:solidFill>
                  <a:schemeClr val="dk2"/>
                </a:solidFill>
              </a:rPr>
              <a:t>Edible</a:t>
            </a:r>
            <a:endParaRPr sz="1908" b="1" u="sng">
              <a:solidFill>
                <a:schemeClr val="dk2"/>
              </a:solidFill>
            </a:endParaRPr>
          </a:p>
        </p:txBody>
      </p:sp>
      <p:sp>
        <p:nvSpPr>
          <p:cNvPr id="226" name="Google Shape;226;p23"/>
          <p:cNvSpPr txBox="1">
            <a:spLocks noGrp="1"/>
          </p:cNvSpPr>
          <p:nvPr>
            <p:ph type="ctrTitle"/>
          </p:nvPr>
        </p:nvSpPr>
        <p:spPr>
          <a:xfrm>
            <a:off x="4413485" y="1443814"/>
            <a:ext cx="15849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908" b="1">
                <a:solidFill>
                  <a:schemeClr val="dk2"/>
                </a:solidFill>
              </a:rPr>
              <a:t>Pungent</a:t>
            </a:r>
            <a:endParaRPr sz="1908" b="1">
              <a:solidFill>
                <a:schemeClr val="dk2"/>
              </a:solidFill>
            </a:endParaRPr>
          </a:p>
        </p:txBody>
      </p:sp>
      <p:sp>
        <p:nvSpPr>
          <p:cNvPr id="227" name="Google Shape;227;p23"/>
          <p:cNvSpPr txBox="1">
            <a:spLocks noGrp="1"/>
          </p:cNvSpPr>
          <p:nvPr>
            <p:ph type="ctrTitle"/>
          </p:nvPr>
        </p:nvSpPr>
        <p:spPr>
          <a:xfrm>
            <a:off x="6195675" y="1462877"/>
            <a:ext cx="10431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908" b="1">
                <a:solidFill>
                  <a:schemeClr val="dk2"/>
                </a:solidFill>
              </a:rPr>
              <a:t>Foul</a:t>
            </a:r>
            <a:endParaRPr sz="1908" b="1">
              <a:solidFill>
                <a:schemeClr val="dk2"/>
              </a:solidFill>
            </a:endParaRPr>
          </a:p>
        </p:txBody>
      </p:sp>
      <p:sp>
        <p:nvSpPr>
          <p:cNvPr id="228" name="Google Shape;228;p23"/>
          <p:cNvSpPr/>
          <p:nvPr/>
        </p:nvSpPr>
        <p:spPr>
          <a:xfrm>
            <a:off x="5127663" y="2171272"/>
            <a:ext cx="1393200" cy="638400"/>
          </a:xfrm>
          <a:prstGeom prst="ellipse">
            <a:avLst/>
          </a:prstGeom>
          <a:solidFill>
            <a:srgbClr val="EC701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9" name="Google Shape;229;p23"/>
          <p:cNvCxnSpPr>
            <a:stCxn id="217" idx="4"/>
            <a:endCxn id="228" idx="0"/>
          </p:cNvCxnSpPr>
          <p:nvPr/>
        </p:nvCxnSpPr>
        <p:spPr>
          <a:xfrm rot="-5400000" flipH="1">
            <a:off x="5369563" y="1716446"/>
            <a:ext cx="278400" cy="631200"/>
          </a:xfrm>
          <a:prstGeom prst="curvedConnector3">
            <a:avLst>
              <a:gd name="adj1" fmla="val 50005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0" name="Google Shape;230;p23"/>
          <p:cNvCxnSpPr>
            <a:stCxn id="218" idx="4"/>
            <a:endCxn id="228" idx="0"/>
          </p:cNvCxnSpPr>
          <p:nvPr/>
        </p:nvCxnSpPr>
        <p:spPr>
          <a:xfrm rot="5400000">
            <a:off x="6131479" y="1585496"/>
            <a:ext cx="278400" cy="893100"/>
          </a:xfrm>
          <a:prstGeom prst="curvedConnector3">
            <a:avLst>
              <a:gd name="adj1" fmla="val 50005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1" name="Google Shape;231;p23"/>
          <p:cNvSpPr txBox="1">
            <a:spLocks noGrp="1"/>
          </p:cNvSpPr>
          <p:nvPr>
            <p:ph type="ctrTitle"/>
          </p:nvPr>
        </p:nvSpPr>
        <p:spPr>
          <a:xfrm>
            <a:off x="7506556" y="1462880"/>
            <a:ext cx="15849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908" b="1">
                <a:solidFill>
                  <a:schemeClr val="dk2"/>
                </a:solidFill>
              </a:rPr>
              <a:t>None</a:t>
            </a:r>
            <a:endParaRPr sz="1908" b="1">
              <a:solidFill>
                <a:schemeClr val="dk2"/>
              </a:solidFill>
            </a:endParaRPr>
          </a:p>
        </p:txBody>
      </p:sp>
      <p:sp>
        <p:nvSpPr>
          <p:cNvPr id="232" name="Google Shape;232;p23"/>
          <p:cNvSpPr/>
          <p:nvPr/>
        </p:nvSpPr>
        <p:spPr>
          <a:xfrm>
            <a:off x="6195673" y="3091556"/>
            <a:ext cx="1290600" cy="591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3"/>
          <p:cNvSpPr/>
          <p:nvPr/>
        </p:nvSpPr>
        <p:spPr>
          <a:xfrm>
            <a:off x="7736069" y="3093506"/>
            <a:ext cx="1290600" cy="591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4" name="Google Shape;234;p23"/>
          <p:cNvCxnSpPr>
            <a:stCxn id="219" idx="4"/>
            <a:endCxn id="232" idx="0"/>
          </p:cNvCxnSpPr>
          <p:nvPr/>
        </p:nvCxnSpPr>
        <p:spPr>
          <a:xfrm rot="5400000">
            <a:off x="6970601" y="1763250"/>
            <a:ext cx="1198800" cy="1458000"/>
          </a:xfrm>
          <a:prstGeom prst="curvedConnector3">
            <a:avLst>
              <a:gd name="adj1" fmla="val 49996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5" name="Google Shape;235;p23"/>
          <p:cNvCxnSpPr>
            <a:stCxn id="219" idx="4"/>
            <a:endCxn id="233" idx="0"/>
          </p:cNvCxnSpPr>
          <p:nvPr/>
        </p:nvCxnSpPr>
        <p:spPr>
          <a:xfrm rot="-5400000" flipH="1">
            <a:off x="7739951" y="2451900"/>
            <a:ext cx="1200600" cy="82500"/>
          </a:xfrm>
          <a:prstGeom prst="curvedConnector3">
            <a:avLst>
              <a:gd name="adj1" fmla="val 50002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6" name="Google Shape;236;p23"/>
          <p:cNvSpPr/>
          <p:nvPr/>
        </p:nvSpPr>
        <p:spPr>
          <a:xfrm>
            <a:off x="3621079" y="4044891"/>
            <a:ext cx="1290600" cy="591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3"/>
          <p:cNvSpPr/>
          <p:nvPr/>
        </p:nvSpPr>
        <p:spPr>
          <a:xfrm>
            <a:off x="8097324" y="4044891"/>
            <a:ext cx="1043100" cy="109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3"/>
          <p:cNvSpPr/>
          <p:nvPr/>
        </p:nvSpPr>
        <p:spPr>
          <a:xfrm>
            <a:off x="5395075" y="4095216"/>
            <a:ext cx="1290600" cy="591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3"/>
          <p:cNvSpPr/>
          <p:nvPr/>
        </p:nvSpPr>
        <p:spPr>
          <a:xfrm>
            <a:off x="7155582" y="4044891"/>
            <a:ext cx="1290600" cy="591300"/>
          </a:xfrm>
          <a:prstGeom prst="ellipse">
            <a:avLst/>
          </a:prstGeom>
          <a:solidFill>
            <a:srgbClr val="EC701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0" name="Google Shape;240;p23"/>
          <p:cNvCxnSpPr>
            <a:stCxn id="232" idx="4"/>
            <a:endCxn id="239" idx="0"/>
          </p:cNvCxnSpPr>
          <p:nvPr/>
        </p:nvCxnSpPr>
        <p:spPr>
          <a:xfrm rot="-5400000" flipH="1">
            <a:off x="7139923" y="3383906"/>
            <a:ext cx="362100" cy="960000"/>
          </a:xfrm>
          <a:prstGeom prst="curvedConnector3">
            <a:avLst>
              <a:gd name="adj1" fmla="val 49991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1" name="Google Shape;241;p23"/>
          <p:cNvCxnSpPr>
            <a:stCxn id="233" idx="4"/>
            <a:endCxn id="239" idx="0"/>
          </p:cNvCxnSpPr>
          <p:nvPr/>
        </p:nvCxnSpPr>
        <p:spPr>
          <a:xfrm rot="5400000">
            <a:off x="7911119" y="3574556"/>
            <a:ext cx="360000" cy="580500"/>
          </a:xfrm>
          <a:prstGeom prst="curvedConnector3">
            <a:avLst>
              <a:gd name="adj1" fmla="val 50012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2" name="Google Shape;242;p23"/>
          <p:cNvSpPr txBox="1"/>
          <p:nvPr/>
        </p:nvSpPr>
        <p:spPr>
          <a:xfrm>
            <a:off x="32375" y="1350400"/>
            <a:ext cx="1584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ROOT: 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Odor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3" name="Google Shape;243;p23"/>
          <p:cNvSpPr txBox="1"/>
          <p:nvPr/>
        </p:nvSpPr>
        <p:spPr>
          <a:xfrm>
            <a:off x="32375" y="3107125"/>
            <a:ext cx="3105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Depth 2: 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Spore Print Color</a:t>
            </a:r>
            <a:endParaRPr/>
          </a:p>
        </p:txBody>
      </p:sp>
      <p:sp>
        <p:nvSpPr>
          <p:cNvPr id="244" name="Google Shape;244;p23"/>
          <p:cNvSpPr/>
          <p:nvPr/>
        </p:nvSpPr>
        <p:spPr>
          <a:xfrm>
            <a:off x="4624157" y="3088091"/>
            <a:ext cx="1290600" cy="591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5" name="Google Shape;245;p23"/>
          <p:cNvCxnSpPr>
            <a:stCxn id="219" idx="4"/>
            <a:endCxn id="244" idx="7"/>
          </p:cNvCxnSpPr>
          <p:nvPr/>
        </p:nvCxnSpPr>
        <p:spPr>
          <a:xfrm rot="5400000">
            <a:off x="6371501" y="1247250"/>
            <a:ext cx="1281900" cy="2573100"/>
          </a:xfrm>
          <a:prstGeom prst="curvedConnector3">
            <a:avLst>
              <a:gd name="adj1" fmla="val 59429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6" name="Google Shape;246;p23"/>
          <p:cNvSpPr txBox="1">
            <a:spLocks noGrp="1"/>
          </p:cNvSpPr>
          <p:nvPr>
            <p:ph type="ctrTitle"/>
          </p:nvPr>
        </p:nvSpPr>
        <p:spPr>
          <a:xfrm>
            <a:off x="6303875" y="3246989"/>
            <a:ext cx="10431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908" b="1">
                <a:solidFill>
                  <a:schemeClr val="dk2"/>
                </a:solidFill>
              </a:rPr>
              <a:t>Brown</a:t>
            </a:r>
            <a:endParaRPr sz="1908" b="1">
              <a:solidFill>
                <a:schemeClr val="dk2"/>
              </a:solidFill>
            </a:endParaRPr>
          </a:p>
        </p:txBody>
      </p:sp>
      <p:sp>
        <p:nvSpPr>
          <p:cNvPr id="247" name="Google Shape;247;p23"/>
          <p:cNvSpPr txBox="1">
            <a:spLocks noGrp="1"/>
          </p:cNvSpPr>
          <p:nvPr>
            <p:ph type="ctrTitle"/>
          </p:nvPr>
        </p:nvSpPr>
        <p:spPr>
          <a:xfrm>
            <a:off x="7303398" y="4214688"/>
            <a:ext cx="9396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908" b="1" u="sng">
                <a:solidFill>
                  <a:schemeClr val="dk2"/>
                </a:solidFill>
              </a:rPr>
              <a:t>Edible</a:t>
            </a:r>
            <a:endParaRPr sz="1908" b="1" u="sng">
              <a:solidFill>
                <a:schemeClr val="dk2"/>
              </a:solidFill>
            </a:endParaRPr>
          </a:p>
        </p:txBody>
      </p:sp>
      <p:sp>
        <p:nvSpPr>
          <p:cNvPr id="248" name="Google Shape;248;p23"/>
          <p:cNvSpPr txBox="1">
            <a:spLocks noGrp="1"/>
          </p:cNvSpPr>
          <p:nvPr>
            <p:ph type="ctrTitle"/>
          </p:nvPr>
        </p:nvSpPr>
        <p:spPr>
          <a:xfrm>
            <a:off x="7859825" y="3247964"/>
            <a:ext cx="10431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908" b="1">
                <a:solidFill>
                  <a:schemeClr val="dk2"/>
                </a:solidFill>
              </a:rPr>
              <a:t>Black</a:t>
            </a:r>
            <a:endParaRPr sz="1908" b="1">
              <a:solidFill>
                <a:schemeClr val="dk2"/>
              </a:solidFill>
            </a:endParaRPr>
          </a:p>
        </p:txBody>
      </p:sp>
      <p:sp>
        <p:nvSpPr>
          <p:cNvPr id="249" name="Google Shape;249;p23"/>
          <p:cNvSpPr txBox="1">
            <a:spLocks noGrp="1"/>
          </p:cNvSpPr>
          <p:nvPr>
            <p:ph type="ctrTitle"/>
          </p:nvPr>
        </p:nvSpPr>
        <p:spPr>
          <a:xfrm>
            <a:off x="4747925" y="3246989"/>
            <a:ext cx="10431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908" b="1">
                <a:solidFill>
                  <a:schemeClr val="dk2"/>
                </a:solidFill>
              </a:rPr>
              <a:t>White</a:t>
            </a:r>
            <a:endParaRPr sz="1908" b="1">
              <a:solidFill>
                <a:schemeClr val="dk2"/>
              </a:solidFill>
            </a:endParaRPr>
          </a:p>
        </p:txBody>
      </p:sp>
      <p:cxnSp>
        <p:nvCxnSpPr>
          <p:cNvPr id="250" name="Google Shape;250;p23"/>
          <p:cNvCxnSpPr>
            <a:stCxn id="244" idx="4"/>
            <a:endCxn id="238" idx="0"/>
          </p:cNvCxnSpPr>
          <p:nvPr/>
        </p:nvCxnSpPr>
        <p:spPr>
          <a:xfrm rot="-5400000" flipH="1">
            <a:off x="5447057" y="3501791"/>
            <a:ext cx="415800" cy="771000"/>
          </a:xfrm>
          <a:prstGeom prst="curvedConnector3">
            <a:avLst>
              <a:gd name="adj1" fmla="val 50003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1" name="Google Shape;251;p23"/>
          <p:cNvCxnSpPr>
            <a:stCxn id="244" idx="4"/>
            <a:endCxn id="236" idx="0"/>
          </p:cNvCxnSpPr>
          <p:nvPr/>
        </p:nvCxnSpPr>
        <p:spPr>
          <a:xfrm rot="5400000">
            <a:off x="4585157" y="3360491"/>
            <a:ext cx="365400" cy="1003200"/>
          </a:xfrm>
          <a:prstGeom prst="curvedConnector3">
            <a:avLst>
              <a:gd name="adj1" fmla="val 50014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2" name="Google Shape;252;p23"/>
          <p:cNvSpPr txBox="1"/>
          <p:nvPr/>
        </p:nvSpPr>
        <p:spPr>
          <a:xfrm>
            <a:off x="32375" y="4017675"/>
            <a:ext cx="3105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Depth 3: 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Gill Spacing</a:t>
            </a:r>
            <a:endParaRPr/>
          </a:p>
        </p:txBody>
      </p:sp>
      <p:sp>
        <p:nvSpPr>
          <p:cNvPr id="253" name="Google Shape;253;p23"/>
          <p:cNvSpPr txBox="1">
            <a:spLocks noGrp="1"/>
          </p:cNvSpPr>
          <p:nvPr>
            <p:ph type="ctrTitle"/>
          </p:nvPr>
        </p:nvSpPr>
        <p:spPr>
          <a:xfrm>
            <a:off x="3744825" y="4209064"/>
            <a:ext cx="10431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908" b="1">
                <a:solidFill>
                  <a:schemeClr val="dk2"/>
                </a:solidFill>
              </a:rPr>
              <a:t>Close</a:t>
            </a:r>
            <a:endParaRPr sz="1908" b="1">
              <a:solidFill>
                <a:schemeClr val="dk2"/>
              </a:solidFill>
            </a:endParaRPr>
          </a:p>
        </p:txBody>
      </p:sp>
      <p:sp>
        <p:nvSpPr>
          <p:cNvPr id="254" name="Google Shape;254;p23"/>
          <p:cNvSpPr txBox="1">
            <a:spLocks noGrp="1"/>
          </p:cNvSpPr>
          <p:nvPr>
            <p:ph type="ctrTitle"/>
          </p:nvPr>
        </p:nvSpPr>
        <p:spPr>
          <a:xfrm>
            <a:off x="5455825" y="4214700"/>
            <a:ext cx="11556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908" b="1">
                <a:solidFill>
                  <a:schemeClr val="dk2"/>
                </a:solidFill>
              </a:rPr>
              <a:t>Crowded</a:t>
            </a:r>
            <a:endParaRPr sz="1908" b="1">
              <a:solidFill>
                <a:schemeClr val="dk2"/>
              </a:solidFill>
            </a:endParaRPr>
          </a:p>
        </p:txBody>
      </p:sp>
      <p:cxnSp>
        <p:nvCxnSpPr>
          <p:cNvPr id="255" name="Google Shape;255;p23"/>
          <p:cNvCxnSpPr>
            <a:stCxn id="236" idx="4"/>
          </p:cNvCxnSpPr>
          <p:nvPr/>
        </p:nvCxnSpPr>
        <p:spPr>
          <a:xfrm rot="5400000">
            <a:off x="3583429" y="4663641"/>
            <a:ext cx="710400" cy="6555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6" name="Google Shape;256;p23"/>
          <p:cNvCxnSpPr>
            <a:stCxn id="236" idx="4"/>
          </p:cNvCxnSpPr>
          <p:nvPr/>
        </p:nvCxnSpPr>
        <p:spPr>
          <a:xfrm rot="5400000">
            <a:off x="3914929" y="4961241"/>
            <a:ext cx="676500" cy="2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7" name="Google Shape;257;p23"/>
          <p:cNvCxnSpPr>
            <a:stCxn id="236" idx="4"/>
          </p:cNvCxnSpPr>
          <p:nvPr/>
        </p:nvCxnSpPr>
        <p:spPr>
          <a:xfrm rot="-5400000" flipH="1">
            <a:off x="4181779" y="4720791"/>
            <a:ext cx="738900" cy="5697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8" name="Google Shape;258;p23"/>
          <p:cNvCxnSpPr/>
          <p:nvPr/>
        </p:nvCxnSpPr>
        <p:spPr>
          <a:xfrm rot="5400000">
            <a:off x="5393579" y="4713991"/>
            <a:ext cx="710400" cy="6555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9" name="Google Shape;259;p23"/>
          <p:cNvCxnSpPr/>
          <p:nvPr/>
        </p:nvCxnSpPr>
        <p:spPr>
          <a:xfrm rot="5400000">
            <a:off x="5725079" y="5011591"/>
            <a:ext cx="676500" cy="2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0" name="Google Shape;260;p23"/>
          <p:cNvCxnSpPr/>
          <p:nvPr/>
        </p:nvCxnSpPr>
        <p:spPr>
          <a:xfrm rot="-5400000" flipH="1">
            <a:off x="5991929" y="4771141"/>
            <a:ext cx="738900" cy="5697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1" name="Google Shape;261;p23"/>
          <p:cNvSpPr txBox="1">
            <a:spLocks noGrp="1"/>
          </p:cNvSpPr>
          <p:nvPr>
            <p:ph type="ctrTitle"/>
          </p:nvPr>
        </p:nvSpPr>
        <p:spPr>
          <a:xfrm>
            <a:off x="5144300" y="2354925"/>
            <a:ext cx="13599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908" b="1" u="sng">
                <a:solidFill>
                  <a:schemeClr val="dk2"/>
                </a:solidFill>
              </a:rPr>
              <a:t>Poisonous</a:t>
            </a:r>
            <a:endParaRPr sz="1908" b="1" u="sng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4"/>
          <p:cNvSpPr txBox="1">
            <a:spLocks noGrp="1"/>
          </p:cNvSpPr>
          <p:nvPr>
            <p:ph type="ctrTitle"/>
          </p:nvPr>
        </p:nvSpPr>
        <p:spPr>
          <a:xfrm>
            <a:off x="327900" y="15602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Valuable Attributes</a:t>
            </a:r>
            <a:endParaRPr/>
          </a:p>
        </p:txBody>
      </p:sp>
      <p:sp>
        <p:nvSpPr>
          <p:cNvPr id="267" name="Google Shape;267;p24"/>
          <p:cNvSpPr/>
          <p:nvPr/>
        </p:nvSpPr>
        <p:spPr>
          <a:xfrm>
            <a:off x="389225" y="970625"/>
            <a:ext cx="69348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4"/>
          <p:cNvSpPr txBox="1"/>
          <p:nvPr/>
        </p:nvSpPr>
        <p:spPr>
          <a:xfrm>
            <a:off x="689775" y="1416775"/>
            <a:ext cx="69786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Decision trees are powerful tools for identifying the most relevant attributes and eliminating irrelevant ones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9" name="Google Shape;269;p24"/>
          <p:cNvSpPr txBox="1"/>
          <p:nvPr/>
        </p:nvSpPr>
        <p:spPr>
          <a:xfrm>
            <a:off x="688700" y="2219950"/>
            <a:ext cx="7194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Using only the root of the tree, 55% of examples can be classified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4"/>
          <p:cNvSpPr/>
          <p:nvPr/>
        </p:nvSpPr>
        <p:spPr>
          <a:xfrm>
            <a:off x="389225" y="1553025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4"/>
          <p:cNvSpPr/>
          <p:nvPr/>
        </p:nvSpPr>
        <p:spPr>
          <a:xfrm>
            <a:off x="389225" y="2347150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4"/>
          <p:cNvSpPr txBox="1"/>
          <p:nvPr/>
        </p:nvSpPr>
        <p:spPr>
          <a:xfrm>
            <a:off x="727200" y="2857825"/>
            <a:ext cx="4493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 second level classifies another 37%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3" name="Google Shape;273;p24"/>
          <p:cNvSpPr/>
          <p:nvPr/>
        </p:nvSpPr>
        <p:spPr>
          <a:xfrm>
            <a:off x="389225" y="2985025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4"/>
          <p:cNvSpPr/>
          <p:nvPr/>
        </p:nvSpPr>
        <p:spPr>
          <a:xfrm>
            <a:off x="389225" y="3562175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4"/>
          <p:cNvSpPr txBox="1"/>
          <p:nvPr/>
        </p:nvSpPr>
        <p:spPr>
          <a:xfrm>
            <a:off x="778175" y="3433500"/>
            <a:ext cx="69348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 decision tree ultimately requires only 5 of the 23 attributes to correctly classify 100% of the testing set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5"/>
          <p:cNvSpPr txBox="1">
            <a:spLocks noGrp="1"/>
          </p:cNvSpPr>
          <p:nvPr>
            <p:ph type="ctrTitle"/>
          </p:nvPr>
        </p:nvSpPr>
        <p:spPr>
          <a:xfrm>
            <a:off x="327900" y="15602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Induction Time</a:t>
            </a:r>
            <a:endParaRPr/>
          </a:p>
        </p:txBody>
      </p:sp>
      <p:sp>
        <p:nvSpPr>
          <p:cNvPr id="281" name="Google Shape;281;p25"/>
          <p:cNvSpPr/>
          <p:nvPr/>
        </p:nvSpPr>
        <p:spPr>
          <a:xfrm>
            <a:off x="327900" y="957100"/>
            <a:ext cx="52917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2" name="Google Shape;28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9300" y="1333100"/>
            <a:ext cx="4114800" cy="27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5"/>
          <p:cNvSpPr txBox="1"/>
          <p:nvPr/>
        </p:nvSpPr>
        <p:spPr>
          <a:xfrm>
            <a:off x="537250" y="1299050"/>
            <a:ext cx="41805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Induction occurs in under 30 milliseconds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4" name="Google Shape;284;p25"/>
          <p:cNvSpPr txBox="1"/>
          <p:nvPr/>
        </p:nvSpPr>
        <p:spPr>
          <a:xfrm>
            <a:off x="537250" y="2983450"/>
            <a:ext cx="42750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Apparent volatility is only due to the miniscule increments of the y-axis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" name="Google Shape;285;p25"/>
          <p:cNvSpPr/>
          <p:nvPr/>
        </p:nvSpPr>
        <p:spPr>
          <a:xfrm>
            <a:off x="236700" y="1435300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25"/>
          <p:cNvSpPr/>
          <p:nvPr/>
        </p:nvSpPr>
        <p:spPr>
          <a:xfrm>
            <a:off x="236700" y="3140975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25"/>
          <p:cNvSpPr/>
          <p:nvPr/>
        </p:nvSpPr>
        <p:spPr>
          <a:xfrm>
            <a:off x="236700" y="4047900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25"/>
          <p:cNvSpPr txBox="1"/>
          <p:nvPr/>
        </p:nvSpPr>
        <p:spPr>
          <a:xfrm>
            <a:off x="537250" y="3921775"/>
            <a:ext cx="42750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Anything beyond 2500 examples is unnecessary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9" name="Google Shape;289;p25"/>
          <p:cNvSpPr txBox="1"/>
          <p:nvPr/>
        </p:nvSpPr>
        <p:spPr>
          <a:xfrm>
            <a:off x="537250" y="2120950"/>
            <a:ext cx="41805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All attributes are discrete, requiring less computation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0" name="Google Shape;290;p25"/>
          <p:cNvSpPr/>
          <p:nvPr/>
        </p:nvSpPr>
        <p:spPr>
          <a:xfrm>
            <a:off x="236700" y="2257200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294900" cy="5132099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6"/>
          <p:cNvSpPr/>
          <p:nvPr/>
        </p:nvSpPr>
        <p:spPr>
          <a:xfrm>
            <a:off x="4203825" y="-45450"/>
            <a:ext cx="4940700" cy="51891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6"/>
          <p:cNvSpPr txBox="1"/>
          <p:nvPr/>
        </p:nvSpPr>
        <p:spPr>
          <a:xfrm>
            <a:off x="4847725" y="1336100"/>
            <a:ext cx="43719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Identifying</a:t>
            </a: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Dry Beans</a:t>
            </a: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7"/>
          <p:cNvSpPr txBox="1"/>
          <p:nvPr/>
        </p:nvSpPr>
        <p:spPr>
          <a:xfrm>
            <a:off x="5422800" y="1143200"/>
            <a:ext cx="3450600" cy="11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Total Examples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13611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" name="Google Shape;303;p27"/>
          <p:cNvSpPr txBox="1"/>
          <p:nvPr/>
        </p:nvSpPr>
        <p:spPr>
          <a:xfrm>
            <a:off x="5422800" y="2363400"/>
            <a:ext cx="3136500" cy="11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Attribute Count 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17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4" name="Google Shape;304;p27"/>
          <p:cNvSpPr/>
          <p:nvPr/>
        </p:nvSpPr>
        <p:spPr>
          <a:xfrm>
            <a:off x="5482225" y="1661000"/>
            <a:ext cx="26607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7"/>
          <p:cNvSpPr/>
          <p:nvPr/>
        </p:nvSpPr>
        <p:spPr>
          <a:xfrm>
            <a:off x="5451175" y="2861200"/>
            <a:ext cx="26607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7"/>
          <p:cNvSpPr txBox="1">
            <a:spLocks noGrp="1"/>
          </p:cNvSpPr>
          <p:nvPr>
            <p:ph type="ctrTitle"/>
          </p:nvPr>
        </p:nvSpPr>
        <p:spPr>
          <a:xfrm>
            <a:off x="327900" y="1627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Info</a:t>
            </a:r>
            <a:endParaRPr/>
          </a:p>
        </p:txBody>
      </p:sp>
      <p:sp>
        <p:nvSpPr>
          <p:cNvPr id="307" name="Google Shape;307;p27"/>
          <p:cNvSpPr/>
          <p:nvPr/>
        </p:nvSpPr>
        <p:spPr>
          <a:xfrm>
            <a:off x="327900" y="957100"/>
            <a:ext cx="50949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8" name="Google Shape;308;p27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900" y="1360006"/>
            <a:ext cx="5030976" cy="3110794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27"/>
          <p:cNvSpPr txBox="1"/>
          <p:nvPr/>
        </p:nvSpPr>
        <p:spPr>
          <a:xfrm>
            <a:off x="5422800" y="3415300"/>
            <a:ext cx="3136500" cy="11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Class Type 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Continuous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27"/>
          <p:cNvSpPr/>
          <p:nvPr/>
        </p:nvSpPr>
        <p:spPr>
          <a:xfrm>
            <a:off x="5451175" y="3960475"/>
            <a:ext cx="26607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8"/>
          <p:cNvSpPr txBox="1">
            <a:spLocks noGrp="1"/>
          </p:cNvSpPr>
          <p:nvPr>
            <p:ph type="ctrTitle"/>
          </p:nvPr>
        </p:nvSpPr>
        <p:spPr>
          <a:xfrm>
            <a:off x="327900" y="15602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Error Rate Results</a:t>
            </a:r>
            <a:endParaRPr/>
          </a:p>
        </p:txBody>
      </p:sp>
      <p:sp>
        <p:nvSpPr>
          <p:cNvPr id="316" name="Google Shape;316;p28"/>
          <p:cNvSpPr/>
          <p:nvPr/>
        </p:nvSpPr>
        <p:spPr>
          <a:xfrm>
            <a:off x="327900" y="957100"/>
            <a:ext cx="52917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28"/>
          <p:cNvSpPr txBox="1"/>
          <p:nvPr/>
        </p:nvSpPr>
        <p:spPr>
          <a:xfrm>
            <a:off x="467175" y="1807000"/>
            <a:ext cx="40029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Error rate remains relatively consistent, albeit improving slightly 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8" name="Google Shape;318;p28"/>
          <p:cNvSpPr txBox="1"/>
          <p:nvPr/>
        </p:nvSpPr>
        <p:spPr>
          <a:xfrm>
            <a:off x="467175" y="2691375"/>
            <a:ext cx="44937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2% improvement upon reaching upon reaching 30% training size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9" name="Google Shape;319;p28"/>
          <p:cNvSpPr/>
          <p:nvPr/>
        </p:nvSpPr>
        <p:spPr>
          <a:xfrm>
            <a:off x="166625" y="1943250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8"/>
          <p:cNvSpPr/>
          <p:nvPr/>
        </p:nvSpPr>
        <p:spPr>
          <a:xfrm>
            <a:off x="166625" y="2832000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1" name="Google Shape;32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0250" y="1228050"/>
            <a:ext cx="4217649" cy="2811775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8"/>
          <p:cNvSpPr txBox="1"/>
          <p:nvPr/>
        </p:nvSpPr>
        <p:spPr>
          <a:xfrm>
            <a:off x="467175" y="3641850"/>
            <a:ext cx="4185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Did not improve beyond this point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28"/>
          <p:cNvSpPr/>
          <p:nvPr/>
        </p:nvSpPr>
        <p:spPr>
          <a:xfrm>
            <a:off x="166625" y="3782475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9"/>
          <p:cNvSpPr txBox="1">
            <a:spLocks noGrp="1"/>
          </p:cNvSpPr>
          <p:nvPr>
            <p:ph type="ctrTitle"/>
          </p:nvPr>
        </p:nvSpPr>
        <p:spPr>
          <a:xfrm>
            <a:off x="327900" y="15602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Induction Time</a:t>
            </a:r>
            <a:endParaRPr/>
          </a:p>
        </p:txBody>
      </p:sp>
      <p:sp>
        <p:nvSpPr>
          <p:cNvPr id="329" name="Google Shape;329;p29"/>
          <p:cNvSpPr/>
          <p:nvPr/>
        </p:nvSpPr>
        <p:spPr>
          <a:xfrm>
            <a:off x="327900" y="957100"/>
            <a:ext cx="52917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0" name="Google Shape;33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2375" y="1389175"/>
            <a:ext cx="4114800" cy="27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29"/>
          <p:cNvSpPr txBox="1"/>
          <p:nvPr/>
        </p:nvSpPr>
        <p:spPr>
          <a:xfrm>
            <a:off x="544707" y="1346325"/>
            <a:ext cx="4284300" cy="13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Despite using roughly the same size of examples as the Mushrooms domain, induction time is significantly higher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2" name="Google Shape;332;p29"/>
          <p:cNvSpPr/>
          <p:nvPr/>
        </p:nvSpPr>
        <p:spPr>
          <a:xfrm>
            <a:off x="236700" y="1482575"/>
            <a:ext cx="2280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9"/>
          <p:cNvSpPr/>
          <p:nvPr/>
        </p:nvSpPr>
        <p:spPr>
          <a:xfrm>
            <a:off x="287300" y="2970150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9"/>
          <p:cNvSpPr txBox="1"/>
          <p:nvPr/>
        </p:nvSpPr>
        <p:spPr>
          <a:xfrm>
            <a:off x="587850" y="2815475"/>
            <a:ext cx="42750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After 4000 examples, further computations are unnecessarily expensive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0"/>
          <p:cNvSpPr txBox="1">
            <a:spLocks noGrp="1"/>
          </p:cNvSpPr>
          <p:nvPr>
            <p:ph type="ctrTitle"/>
          </p:nvPr>
        </p:nvSpPr>
        <p:spPr>
          <a:xfrm>
            <a:off x="327900" y="3702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Higher Costs, Less Accuracy</a:t>
            </a:r>
            <a:endParaRPr sz="3700"/>
          </a:p>
        </p:txBody>
      </p:sp>
      <p:sp>
        <p:nvSpPr>
          <p:cNvPr id="340" name="Google Shape;340;p30"/>
          <p:cNvSpPr/>
          <p:nvPr/>
        </p:nvSpPr>
        <p:spPr>
          <a:xfrm>
            <a:off x="400050" y="869175"/>
            <a:ext cx="69348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30"/>
          <p:cNvSpPr txBox="1"/>
          <p:nvPr/>
        </p:nvSpPr>
        <p:spPr>
          <a:xfrm>
            <a:off x="700588" y="1128400"/>
            <a:ext cx="75879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All attributes in this data set are continuous, requiring the additional computational cost of finding the binary split threshold for each one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2" name="Google Shape;342;p30"/>
          <p:cNvSpPr txBox="1"/>
          <p:nvPr/>
        </p:nvSpPr>
        <p:spPr>
          <a:xfrm>
            <a:off x="699513" y="1979600"/>
            <a:ext cx="7717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Depth of the tree is 19, meaning there are more layers than attributes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3" name="Google Shape;343;p30"/>
          <p:cNvSpPr/>
          <p:nvPr/>
        </p:nvSpPr>
        <p:spPr>
          <a:xfrm>
            <a:off x="400038" y="1264650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0"/>
          <p:cNvSpPr/>
          <p:nvPr/>
        </p:nvSpPr>
        <p:spPr>
          <a:xfrm>
            <a:off x="400038" y="2106788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30"/>
          <p:cNvSpPr txBox="1"/>
          <p:nvPr/>
        </p:nvSpPr>
        <p:spPr>
          <a:xfrm>
            <a:off x="738013" y="3004638"/>
            <a:ext cx="74760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This could suggest that most, if not all, attributes are relevant, resulting in repeating cases of attributes and less accurate results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6" name="Google Shape;346;p30"/>
          <p:cNvSpPr txBox="1"/>
          <p:nvPr/>
        </p:nvSpPr>
        <p:spPr>
          <a:xfrm>
            <a:off x="738013" y="3893325"/>
            <a:ext cx="74760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 tree of this size is in danger of overfitting data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7" name="Google Shape;347;p30"/>
          <p:cNvSpPr/>
          <p:nvPr/>
        </p:nvSpPr>
        <p:spPr>
          <a:xfrm>
            <a:off x="400038" y="4020513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0"/>
          <p:cNvSpPr txBox="1"/>
          <p:nvPr/>
        </p:nvSpPr>
        <p:spPr>
          <a:xfrm>
            <a:off x="1239288" y="2365450"/>
            <a:ext cx="77661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Neither depth nor accuracy improved despite additional training data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9" name="Google Shape;349;p30"/>
          <p:cNvSpPr/>
          <p:nvPr/>
        </p:nvSpPr>
        <p:spPr>
          <a:xfrm>
            <a:off x="400038" y="3140488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0"/>
          <p:cNvSpPr/>
          <p:nvPr/>
        </p:nvSpPr>
        <p:spPr>
          <a:xfrm>
            <a:off x="1055400" y="2512000"/>
            <a:ext cx="183900" cy="183900"/>
          </a:xfrm>
          <a:prstGeom prst="ellipse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1"/>
          <p:cNvSpPr/>
          <p:nvPr/>
        </p:nvSpPr>
        <p:spPr>
          <a:xfrm>
            <a:off x="525" y="11550"/>
            <a:ext cx="9144000" cy="5132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1"/>
          <p:cNvSpPr txBox="1"/>
          <p:nvPr/>
        </p:nvSpPr>
        <p:spPr>
          <a:xfrm>
            <a:off x="123000" y="1371150"/>
            <a:ext cx="43719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Determining Connect 4</a:t>
            </a: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Outcomes</a:t>
            </a: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" name="Google Shape;357;p31"/>
          <p:cNvSpPr/>
          <p:nvPr/>
        </p:nvSpPr>
        <p:spPr>
          <a:xfrm>
            <a:off x="3702600" y="3938825"/>
            <a:ext cx="981000" cy="9810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1"/>
          <p:cNvSpPr/>
          <p:nvPr/>
        </p:nvSpPr>
        <p:spPr>
          <a:xfrm>
            <a:off x="7991325" y="3886250"/>
            <a:ext cx="981000" cy="9810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1"/>
          <p:cNvSpPr/>
          <p:nvPr/>
        </p:nvSpPr>
        <p:spPr>
          <a:xfrm>
            <a:off x="6561750" y="3938825"/>
            <a:ext cx="981000" cy="981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1"/>
          <p:cNvSpPr/>
          <p:nvPr/>
        </p:nvSpPr>
        <p:spPr>
          <a:xfrm>
            <a:off x="5132175" y="3938825"/>
            <a:ext cx="981000" cy="981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1"/>
          <p:cNvSpPr/>
          <p:nvPr/>
        </p:nvSpPr>
        <p:spPr>
          <a:xfrm>
            <a:off x="5132175" y="2668700"/>
            <a:ext cx="981000" cy="9810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31"/>
          <p:cNvSpPr/>
          <p:nvPr/>
        </p:nvSpPr>
        <p:spPr>
          <a:xfrm>
            <a:off x="6561750" y="2668700"/>
            <a:ext cx="981000" cy="981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31"/>
          <p:cNvSpPr/>
          <p:nvPr/>
        </p:nvSpPr>
        <p:spPr>
          <a:xfrm>
            <a:off x="7991325" y="2668700"/>
            <a:ext cx="981000" cy="9810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31"/>
          <p:cNvSpPr/>
          <p:nvPr/>
        </p:nvSpPr>
        <p:spPr>
          <a:xfrm>
            <a:off x="6561750" y="1452038"/>
            <a:ext cx="981000" cy="9810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31"/>
          <p:cNvSpPr/>
          <p:nvPr/>
        </p:nvSpPr>
        <p:spPr>
          <a:xfrm>
            <a:off x="7991325" y="235375"/>
            <a:ext cx="981000" cy="9810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31"/>
          <p:cNvSpPr/>
          <p:nvPr/>
        </p:nvSpPr>
        <p:spPr>
          <a:xfrm>
            <a:off x="7991325" y="1452038"/>
            <a:ext cx="981000" cy="981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31"/>
          <p:cNvSpPr/>
          <p:nvPr/>
        </p:nvSpPr>
        <p:spPr>
          <a:xfrm>
            <a:off x="5132175" y="1452038"/>
            <a:ext cx="981000" cy="981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31"/>
          <p:cNvSpPr/>
          <p:nvPr/>
        </p:nvSpPr>
        <p:spPr>
          <a:xfrm>
            <a:off x="3702600" y="2668700"/>
            <a:ext cx="981000" cy="981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31"/>
          <p:cNvSpPr/>
          <p:nvPr/>
        </p:nvSpPr>
        <p:spPr>
          <a:xfrm>
            <a:off x="3702600" y="1452038"/>
            <a:ext cx="981000" cy="9810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31"/>
          <p:cNvSpPr/>
          <p:nvPr/>
        </p:nvSpPr>
        <p:spPr>
          <a:xfrm>
            <a:off x="3702600" y="235375"/>
            <a:ext cx="981000" cy="9810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31"/>
          <p:cNvSpPr/>
          <p:nvPr/>
        </p:nvSpPr>
        <p:spPr>
          <a:xfrm>
            <a:off x="5132175" y="235375"/>
            <a:ext cx="981000" cy="981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31"/>
          <p:cNvSpPr/>
          <p:nvPr/>
        </p:nvSpPr>
        <p:spPr>
          <a:xfrm>
            <a:off x="6561750" y="235375"/>
            <a:ext cx="981000" cy="981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>
            <a:spLocks noGrp="1"/>
          </p:cNvSpPr>
          <p:nvPr>
            <p:ph type="ctrTitle"/>
          </p:nvPr>
        </p:nvSpPr>
        <p:spPr>
          <a:xfrm>
            <a:off x="327900" y="1627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Trees</a:t>
            </a:r>
            <a:endParaRPr/>
          </a:p>
        </p:txBody>
      </p:sp>
      <p:sp>
        <p:nvSpPr>
          <p:cNvPr id="83" name="Google Shape;83;p14"/>
          <p:cNvSpPr/>
          <p:nvPr/>
        </p:nvSpPr>
        <p:spPr>
          <a:xfrm>
            <a:off x="327900" y="957100"/>
            <a:ext cx="44364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4"/>
          <p:cNvSpPr/>
          <p:nvPr/>
        </p:nvSpPr>
        <p:spPr>
          <a:xfrm>
            <a:off x="556200" y="1430400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4"/>
          <p:cNvSpPr/>
          <p:nvPr/>
        </p:nvSpPr>
        <p:spPr>
          <a:xfrm>
            <a:off x="556200" y="2714175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4"/>
          <p:cNvSpPr/>
          <p:nvPr/>
        </p:nvSpPr>
        <p:spPr>
          <a:xfrm>
            <a:off x="556200" y="3640600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4"/>
          <p:cNvSpPr txBox="1"/>
          <p:nvPr/>
        </p:nvSpPr>
        <p:spPr>
          <a:xfrm>
            <a:off x="924150" y="2476250"/>
            <a:ext cx="70296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At each node of the tree, the amount of information each attribute provides is calculated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4"/>
          <p:cNvSpPr txBox="1"/>
          <p:nvPr/>
        </p:nvSpPr>
        <p:spPr>
          <a:xfrm>
            <a:off x="953525" y="1293850"/>
            <a:ext cx="70296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Primary strength is the reduction and elimination of irrelevant and redundant attributes, increased interpretability,  and lower risk of overfitting noisy data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14"/>
          <p:cNvSpPr txBox="1"/>
          <p:nvPr/>
        </p:nvSpPr>
        <p:spPr>
          <a:xfrm>
            <a:off x="953525" y="3409050"/>
            <a:ext cx="70296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 attribute with the highest information gain is used as the node, then recursively apply the information gain formula to the remaining attributes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2"/>
          <p:cNvSpPr txBox="1"/>
          <p:nvPr/>
        </p:nvSpPr>
        <p:spPr>
          <a:xfrm>
            <a:off x="5422800" y="1042275"/>
            <a:ext cx="2841300" cy="11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Total Examples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67,557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8" name="Google Shape;378;p32"/>
          <p:cNvSpPr txBox="1"/>
          <p:nvPr/>
        </p:nvSpPr>
        <p:spPr>
          <a:xfrm>
            <a:off x="5422800" y="2262475"/>
            <a:ext cx="3136500" cy="11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Attribute Count 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43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9" name="Google Shape;379;p32"/>
          <p:cNvSpPr/>
          <p:nvPr/>
        </p:nvSpPr>
        <p:spPr>
          <a:xfrm>
            <a:off x="5482225" y="1560075"/>
            <a:ext cx="26607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32"/>
          <p:cNvSpPr/>
          <p:nvPr/>
        </p:nvSpPr>
        <p:spPr>
          <a:xfrm>
            <a:off x="5451175" y="2760275"/>
            <a:ext cx="26607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32"/>
          <p:cNvSpPr txBox="1">
            <a:spLocks noGrp="1"/>
          </p:cNvSpPr>
          <p:nvPr>
            <p:ph type="ctrTitle"/>
          </p:nvPr>
        </p:nvSpPr>
        <p:spPr>
          <a:xfrm>
            <a:off x="327900" y="1627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Info</a:t>
            </a:r>
            <a:endParaRPr/>
          </a:p>
        </p:txBody>
      </p:sp>
      <p:sp>
        <p:nvSpPr>
          <p:cNvPr id="382" name="Google Shape;382;p32"/>
          <p:cNvSpPr/>
          <p:nvPr/>
        </p:nvSpPr>
        <p:spPr>
          <a:xfrm>
            <a:off x="327900" y="957100"/>
            <a:ext cx="50949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3" name="Google Shape;383;p32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48775"/>
            <a:ext cx="5118000" cy="316463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32"/>
          <p:cNvSpPr txBox="1"/>
          <p:nvPr/>
        </p:nvSpPr>
        <p:spPr>
          <a:xfrm>
            <a:off x="5422800" y="3415300"/>
            <a:ext cx="3136500" cy="11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Class Type 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Discrete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5" name="Google Shape;385;p32"/>
          <p:cNvSpPr/>
          <p:nvPr/>
        </p:nvSpPr>
        <p:spPr>
          <a:xfrm>
            <a:off x="5451175" y="3960475"/>
            <a:ext cx="26607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3"/>
          <p:cNvSpPr txBox="1">
            <a:spLocks noGrp="1"/>
          </p:cNvSpPr>
          <p:nvPr>
            <p:ph type="ctrTitle"/>
          </p:nvPr>
        </p:nvSpPr>
        <p:spPr>
          <a:xfrm>
            <a:off x="327900" y="15602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Error Rate Results</a:t>
            </a:r>
            <a:endParaRPr/>
          </a:p>
        </p:txBody>
      </p:sp>
      <p:sp>
        <p:nvSpPr>
          <p:cNvPr id="391" name="Google Shape;391;p33"/>
          <p:cNvSpPr/>
          <p:nvPr/>
        </p:nvSpPr>
        <p:spPr>
          <a:xfrm>
            <a:off x="327900" y="957100"/>
            <a:ext cx="52917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33"/>
          <p:cNvSpPr txBox="1"/>
          <p:nvPr/>
        </p:nvSpPr>
        <p:spPr>
          <a:xfrm>
            <a:off x="467175" y="1382975"/>
            <a:ext cx="39399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Error rate continues to decrease substantially as training sample size increases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3" name="Google Shape;393;p33"/>
          <p:cNvSpPr txBox="1"/>
          <p:nvPr/>
        </p:nvSpPr>
        <p:spPr>
          <a:xfrm>
            <a:off x="467175" y="2451625"/>
            <a:ext cx="44937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This suggests more examples could lead to improved accuracy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4" name="Google Shape;394;p33"/>
          <p:cNvSpPr/>
          <p:nvPr/>
        </p:nvSpPr>
        <p:spPr>
          <a:xfrm>
            <a:off x="166625" y="1519225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33"/>
          <p:cNvSpPr/>
          <p:nvPr/>
        </p:nvSpPr>
        <p:spPr>
          <a:xfrm>
            <a:off x="166625" y="2577900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96" name="Google Shape;39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0875" y="1324125"/>
            <a:ext cx="3972950" cy="2648625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33"/>
          <p:cNvSpPr txBox="1"/>
          <p:nvPr/>
        </p:nvSpPr>
        <p:spPr>
          <a:xfrm>
            <a:off x="467175" y="3334475"/>
            <a:ext cx="44937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This could be due to the large dissonance between classes, as the confusion matrix suggests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8" name="Google Shape;398;p33"/>
          <p:cNvSpPr/>
          <p:nvPr/>
        </p:nvSpPr>
        <p:spPr>
          <a:xfrm>
            <a:off x="166625" y="3460750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4"/>
          <p:cNvSpPr txBox="1">
            <a:spLocks noGrp="1"/>
          </p:cNvSpPr>
          <p:nvPr>
            <p:ph type="ctrTitle"/>
          </p:nvPr>
        </p:nvSpPr>
        <p:spPr>
          <a:xfrm>
            <a:off x="327900" y="37025"/>
            <a:ext cx="3824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Confusion Matrix</a:t>
            </a:r>
            <a:endParaRPr sz="3700"/>
          </a:p>
        </p:txBody>
      </p:sp>
      <p:sp>
        <p:nvSpPr>
          <p:cNvPr id="404" name="Google Shape;404;p34"/>
          <p:cNvSpPr/>
          <p:nvPr/>
        </p:nvSpPr>
        <p:spPr>
          <a:xfrm>
            <a:off x="400050" y="869175"/>
            <a:ext cx="69348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34"/>
          <p:cNvSpPr/>
          <p:nvPr/>
        </p:nvSpPr>
        <p:spPr>
          <a:xfrm rot="10800000" flipH="1">
            <a:off x="5156975" y="2096863"/>
            <a:ext cx="38658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34"/>
          <p:cNvSpPr txBox="1">
            <a:spLocks noGrp="1"/>
          </p:cNvSpPr>
          <p:nvPr>
            <p:ph type="ctrTitle"/>
          </p:nvPr>
        </p:nvSpPr>
        <p:spPr>
          <a:xfrm>
            <a:off x="5967900" y="1659763"/>
            <a:ext cx="973800" cy="4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Win</a:t>
            </a:r>
            <a:endParaRPr sz="2400"/>
          </a:p>
        </p:txBody>
      </p:sp>
      <p:sp>
        <p:nvSpPr>
          <p:cNvPr id="407" name="Google Shape;407;p34"/>
          <p:cNvSpPr txBox="1">
            <a:spLocks noGrp="1"/>
          </p:cNvSpPr>
          <p:nvPr>
            <p:ph type="ctrTitle"/>
          </p:nvPr>
        </p:nvSpPr>
        <p:spPr>
          <a:xfrm>
            <a:off x="8032713" y="1607050"/>
            <a:ext cx="973800" cy="4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Loss</a:t>
            </a:r>
            <a:endParaRPr sz="2400"/>
          </a:p>
        </p:txBody>
      </p:sp>
      <p:sp>
        <p:nvSpPr>
          <p:cNvPr id="408" name="Google Shape;408;p34"/>
          <p:cNvSpPr txBox="1">
            <a:spLocks noGrp="1"/>
          </p:cNvSpPr>
          <p:nvPr>
            <p:ph type="ctrTitle"/>
          </p:nvPr>
        </p:nvSpPr>
        <p:spPr>
          <a:xfrm>
            <a:off x="7044100" y="1649375"/>
            <a:ext cx="973800" cy="4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Draw</a:t>
            </a:r>
            <a:endParaRPr sz="2400"/>
          </a:p>
        </p:txBody>
      </p:sp>
      <p:sp>
        <p:nvSpPr>
          <p:cNvPr id="409" name="Google Shape;409;p34"/>
          <p:cNvSpPr/>
          <p:nvPr/>
        </p:nvSpPr>
        <p:spPr>
          <a:xfrm rot="5400000">
            <a:off x="5607875" y="3078913"/>
            <a:ext cx="28011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4"/>
          <p:cNvSpPr/>
          <p:nvPr/>
        </p:nvSpPr>
        <p:spPr>
          <a:xfrm rot="5400000">
            <a:off x="6606250" y="3086263"/>
            <a:ext cx="28947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4"/>
          <p:cNvSpPr/>
          <p:nvPr/>
        </p:nvSpPr>
        <p:spPr>
          <a:xfrm rot="5400000">
            <a:off x="4546500" y="3078913"/>
            <a:ext cx="28011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4"/>
          <p:cNvSpPr txBox="1">
            <a:spLocks noGrp="1"/>
          </p:cNvSpPr>
          <p:nvPr>
            <p:ph type="ctrTitle"/>
          </p:nvPr>
        </p:nvSpPr>
        <p:spPr>
          <a:xfrm>
            <a:off x="5109550" y="2138563"/>
            <a:ext cx="816600" cy="4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Win</a:t>
            </a:r>
            <a:endParaRPr sz="2400"/>
          </a:p>
        </p:txBody>
      </p:sp>
      <p:sp>
        <p:nvSpPr>
          <p:cNvPr id="413" name="Google Shape;413;p34"/>
          <p:cNvSpPr txBox="1">
            <a:spLocks noGrp="1"/>
          </p:cNvSpPr>
          <p:nvPr>
            <p:ph type="ctrTitle"/>
          </p:nvPr>
        </p:nvSpPr>
        <p:spPr>
          <a:xfrm>
            <a:off x="4952338" y="3590938"/>
            <a:ext cx="973800" cy="4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Loss</a:t>
            </a:r>
            <a:endParaRPr sz="2400"/>
          </a:p>
        </p:txBody>
      </p:sp>
      <p:sp>
        <p:nvSpPr>
          <p:cNvPr id="414" name="Google Shape;414;p34"/>
          <p:cNvSpPr txBox="1">
            <a:spLocks noGrp="1"/>
          </p:cNvSpPr>
          <p:nvPr>
            <p:ph type="ctrTitle"/>
          </p:nvPr>
        </p:nvSpPr>
        <p:spPr>
          <a:xfrm>
            <a:off x="4952350" y="2850138"/>
            <a:ext cx="973800" cy="4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Draw</a:t>
            </a:r>
            <a:endParaRPr sz="2400"/>
          </a:p>
        </p:txBody>
      </p:sp>
      <p:sp>
        <p:nvSpPr>
          <p:cNvPr id="415" name="Google Shape;415;p34"/>
          <p:cNvSpPr/>
          <p:nvPr/>
        </p:nvSpPr>
        <p:spPr>
          <a:xfrm rot="10800000" flipH="1">
            <a:off x="5156975" y="2698300"/>
            <a:ext cx="38712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34"/>
          <p:cNvSpPr/>
          <p:nvPr/>
        </p:nvSpPr>
        <p:spPr>
          <a:xfrm rot="10800000" flipH="1">
            <a:off x="5157350" y="3439086"/>
            <a:ext cx="39132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34"/>
          <p:cNvSpPr txBox="1">
            <a:spLocks noGrp="1"/>
          </p:cNvSpPr>
          <p:nvPr>
            <p:ph type="ctrTitle"/>
          </p:nvPr>
        </p:nvSpPr>
        <p:spPr>
          <a:xfrm>
            <a:off x="5873100" y="2179013"/>
            <a:ext cx="1163400" cy="4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12,311</a:t>
            </a:r>
            <a:endParaRPr sz="2400"/>
          </a:p>
        </p:txBody>
      </p:sp>
      <p:sp>
        <p:nvSpPr>
          <p:cNvPr id="418" name="Google Shape;418;p34"/>
          <p:cNvSpPr txBox="1">
            <a:spLocks noGrp="1"/>
          </p:cNvSpPr>
          <p:nvPr>
            <p:ph type="ctrTitle"/>
          </p:nvPr>
        </p:nvSpPr>
        <p:spPr>
          <a:xfrm>
            <a:off x="6940050" y="2179025"/>
            <a:ext cx="1163400" cy="4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302</a:t>
            </a:r>
            <a:endParaRPr sz="2400"/>
          </a:p>
        </p:txBody>
      </p:sp>
      <p:sp>
        <p:nvSpPr>
          <p:cNvPr id="419" name="Google Shape;419;p34"/>
          <p:cNvSpPr txBox="1">
            <a:spLocks noGrp="1"/>
          </p:cNvSpPr>
          <p:nvPr>
            <p:ph type="ctrTitle"/>
          </p:nvPr>
        </p:nvSpPr>
        <p:spPr>
          <a:xfrm>
            <a:off x="8090700" y="2152675"/>
            <a:ext cx="848400" cy="4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676</a:t>
            </a:r>
            <a:endParaRPr sz="2400"/>
          </a:p>
        </p:txBody>
      </p:sp>
      <p:sp>
        <p:nvSpPr>
          <p:cNvPr id="420" name="Google Shape;420;p34"/>
          <p:cNvSpPr txBox="1">
            <a:spLocks noGrp="1"/>
          </p:cNvSpPr>
          <p:nvPr>
            <p:ph type="ctrTitle"/>
          </p:nvPr>
        </p:nvSpPr>
        <p:spPr>
          <a:xfrm>
            <a:off x="8151975" y="2838400"/>
            <a:ext cx="848400" cy="4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513</a:t>
            </a:r>
            <a:endParaRPr sz="2400"/>
          </a:p>
        </p:txBody>
      </p:sp>
      <p:sp>
        <p:nvSpPr>
          <p:cNvPr id="421" name="Google Shape;421;p34"/>
          <p:cNvSpPr txBox="1">
            <a:spLocks noGrp="1"/>
          </p:cNvSpPr>
          <p:nvPr>
            <p:ph type="ctrTitle"/>
          </p:nvPr>
        </p:nvSpPr>
        <p:spPr>
          <a:xfrm>
            <a:off x="7106813" y="2850138"/>
            <a:ext cx="848400" cy="4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431</a:t>
            </a:r>
            <a:endParaRPr sz="2400"/>
          </a:p>
        </p:txBody>
      </p:sp>
      <p:sp>
        <p:nvSpPr>
          <p:cNvPr id="422" name="Google Shape;422;p34"/>
          <p:cNvSpPr txBox="1">
            <a:spLocks noGrp="1"/>
          </p:cNvSpPr>
          <p:nvPr>
            <p:ph type="ctrTitle"/>
          </p:nvPr>
        </p:nvSpPr>
        <p:spPr>
          <a:xfrm>
            <a:off x="6053525" y="2850138"/>
            <a:ext cx="848400" cy="4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982</a:t>
            </a:r>
            <a:endParaRPr sz="2400"/>
          </a:p>
        </p:txBody>
      </p:sp>
      <p:sp>
        <p:nvSpPr>
          <p:cNvPr id="423" name="Google Shape;423;p34"/>
          <p:cNvSpPr/>
          <p:nvPr/>
        </p:nvSpPr>
        <p:spPr>
          <a:xfrm>
            <a:off x="8103450" y="4069750"/>
            <a:ext cx="1043100" cy="106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34"/>
          <p:cNvSpPr txBox="1">
            <a:spLocks noGrp="1"/>
          </p:cNvSpPr>
          <p:nvPr>
            <p:ph type="ctrTitle"/>
          </p:nvPr>
        </p:nvSpPr>
        <p:spPr>
          <a:xfrm>
            <a:off x="5930215" y="3701888"/>
            <a:ext cx="1053300" cy="4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1,175</a:t>
            </a:r>
            <a:endParaRPr sz="2400"/>
          </a:p>
        </p:txBody>
      </p:sp>
      <p:sp>
        <p:nvSpPr>
          <p:cNvPr id="425" name="Google Shape;425;p34"/>
          <p:cNvSpPr txBox="1">
            <a:spLocks noGrp="1"/>
          </p:cNvSpPr>
          <p:nvPr>
            <p:ph type="ctrTitle"/>
          </p:nvPr>
        </p:nvSpPr>
        <p:spPr>
          <a:xfrm>
            <a:off x="6987590" y="3701888"/>
            <a:ext cx="1053300" cy="4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288</a:t>
            </a:r>
            <a:endParaRPr sz="2400"/>
          </a:p>
        </p:txBody>
      </p:sp>
      <p:sp>
        <p:nvSpPr>
          <p:cNvPr id="426" name="Google Shape;426;p34"/>
          <p:cNvSpPr txBox="1">
            <a:spLocks noGrp="1"/>
          </p:cNvSpPr>
          <p:nvPr>
            <p:ph type="ctrTitle"/>
          </p:nvPr>
        </p:nvSpPr>
        <p:spPr>
          <a:xfrm>
            <a:off x="8090690" y="3701888"/>
            <a:ext cx="1053300" cy="4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3,589</a:t>
            </a:r>
            <a:endParaRPr sz="2400"/>
          </a:p>
        </p:txBody>
      </p:sp>
      <p:sp>
        <p:nvSpPr>
          <p:cNvPr id="427" name="Google Shape;427;p34"/>
          <p:cNvSpPr txBox="1">
            <a:spLocks noGrp="1"/>
          </p:cNvSpPr>
          <p:nvPr>
            <p:ph type="ctrTitle"/>
          </p:nvPr>
        </p:nvSpPr>
        <p:spPr>
          <a:xfrm>
            <a:off x="6361750" y="869163"/>
            <a:ext cx="17211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u="sng"/>
              <a:t>Predicted</a:t>
            </a:r>
            <a:endParaRPr sz="2800" u="sng"/>
          </a:p>
        </p:txBody>
      </p:sp>
      <p:sp>
        <p:nvSpPr>
          <p:cNvPr id="428" name="Google Shape;428;p34"/>
          <p:cNvSpPr txBox="1">
            <a:spLocks noGrp="1"/>
          </p:cNvSpPr>
          <p:nvPr>
            <p:ph type="ctrTitle"/>
          </p:nvPr>
        </p:nvSpPr>
        <p:spPr>
          <a:xfrm rot="-5400000">
            <a:off x="3983525" y="2661325"/>
            <a:ext cx="1344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u="sng"/>
              <a:t>Actual</a:t>
            </a:r>
            <a:endParaRPr sz="2800" u="sng"/>
          </a:p>
        </p:txBody>
      </p:sp>
      <p:sp>
        <p:nvSpPr>
          <p:cNvPr id="429" name="Google Shape;429;p34"/>
          <p:cNvSpPr txBox="1"/>
          <p:nvPr/>
        </p:nvSpPr>
        <p:spPr>
          <a:xfrm>
            <a:off x="700593" y="1128400"/>
            <a:ext cx="3374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0" name="Google Shape;430;p34"/>
          <p:cNvSpPr txBox="1"/>
          <p:nvPr/>
        </p:nvSpPr>
        <p:spPr>
          <a:xfrm>
            <a:off x="836300" y="1107563"/>
            <a:ext cx="44550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More Draws were misclassified as Wins than actual Draws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1" name="Google Shape;431;p34"/>
          <p:cNvSpPr/>
          <p:nvPr/>
        </p:nvSpPr>
        <p:spPr>
          <a:xfrm>
            <a:off x="400038" y="1264650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34"/>
          <p:cNvSpPr/>
          <p:nvPr/>
        </p:nvSpPr>
        <p:spPr>
          <a:xfrm>
            <a:off x="400038" y="2296588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34"/>
          <p:cNvSpPr txBox="1"/>
          <p:nvPr/>
        </p:nvSpPr>
        <p:spPr>
          <a:xfrm>
            <a:off x="836299" y="2155025"/>
            <a:ext cx="2941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4" name="Google Shape;434;p34"/>
          <p:cNvSpPr txBox="1"/>
          <p:nvPr/>
        </p:nvSpPr>
        <p:spPr>
          <a:xfrm>
            <a:off x="836303" y="2073775"/>
            <a:ext cx="33183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Losses and Draws suffered more misclassifications than Wins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5" name="Google Shape;435;p34"/>
          <p:cNvSpPr/>
          <p:nvPr/>
        </p:nvSpPr>
        <p:spPr>
          <a:xfrm>
            <a:off x="327888" y="3453188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34"/>
          <p:cNvSpPr txBox="1"/>
          <p:nvPr/>
        </p:nvSpPr>
        <p:spPr>
          <a:xfrm>
            <a:off x="764149" y="3311625"/>
            <a:ext cx="2941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7" name="Google Shape;437;p34"/>
          <p:cNvSpPr txBox="1"/>
          <p:nvPr/>
        </p:nvSpPr>
        <p:spPr>
          <a:xfrm>
            <a:off x="764150" y="3230375"/>
            <a:ext cx="35145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Maximum depth of tree is only 17, suggesting relatively low relevant attributes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5"/>
          <p:cNvSpPr txBox="1">
            <a:spLocks noGrp="1"/>
          </p:cNvSpPr>
          <p:nvPr>
            <p:ph type="ctrTitle"/>
          </p:nvPr>
        </p:nvSpPr>
        <p:spPr>
          <a:xfrm>
            <a:off x="327900" y="15602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Induction Time</a:t>
            </a:r>
            <a:endParaRPr/>
          </a:p>
        </p:txBody>
      </p:sp>
      <p:sp>
        <p:nvSpPr>
          <p:cNvPr id="443" name="Google Shape;443;p35"/>
          <p:cNvSpPr/>
          <p:nvPr/>
        </p:nvSpPr>
        <p:spPr>
          <a:xfrm>
            <a:off x="327900" y="957100"/>
            <a:ext cx="52917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5"/>
          <p:cNvSpPr txBox="1"/>
          <p:nvPr/>
        </p:nvSpPr>
        <p:spPr>
          <a:xfrm>
            <a:off x="537250" y="1530300"/>
            <a:ext cx="41805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Computational demand increases almost linearly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5" name="Google Shape;445;p35"/>
          <p:cNvSpPr txBox="1"/>
          <p:nvPr/>
        </p:nvSpPr>
        <p:spPr>
          <a:xfrm>
            <a:off x="553925" y="2466075"/>
            <a:ext cx="42750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This is likely due to sheer amount of examples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6" name="Google Shape;446;p35"/>
          <p:cNvSpPr/>
          <p:nvPr/>
        </p:nvSpPr>
        <p:spPr>
          <a:xfrm>
            <a:off x="236700" y="1666550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35"/>
          <p:cNvSpPr/>
          <p:nvPr/>
        </p:nvSpPr>
        <p:spPr>
          <a:xfrm>
            <a:off x="236700" y="2627750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35"/>
          <p:cNvSpPr/>
          <p:nvPr/>
        </p:nvSpPr>
        <p:spPr>
          <a:xfrm>
            <a:off x="253375" y="3642075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35"/>
          <p:cNvSpPr txBox="1"/>
          <p:nvPr/>
        </p:nvSpPr>
        <p:spPr>
          <a:xfrm>
            <a:off x="553925" y="3487400"/>
            <a:ext cx="42750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As accuracy also increases, there is a trade-off between performance and time taken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50" name="Google Shape;45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4650" y="1242025"/>
            <a:ext cx="4026950" cy="26846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36"/>
          <p:cNvSpPr txBox="1">
            <a:spLocks noGrp="1"/>
          </p:cNvSpPr>
          <p:nvPr>
            <p:ph type="ctrTitle"/>
          </p:nvPr>
        </p:nvSpPr>
        <p:spPr>
          <a:xfrm>
            <a:off x="327900" y="15602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 Pruning</a:t>
            </a:r>
            <a:endParaRPr/>
          </a:p>
        </p:txBody>
      </p:sp>
      <p:sp>
        <p:nvSpPr>
          <p:cNvPr id="456" name="Google Shape;456;p36"/>
          <p:cNvSpPr/>
          <p:nvPr/>
        </p:nvSpPr>
        <p:spPr>
          <a:xfrm>
            <a:off x="389225" y="970625"/>
            <a:ext cx="69348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6"/>
          <p:cNvSpPr txBox="1"/>
          <p:nvPr/>
        </p:nvSpPr>
        <p:spPr>
          <a:xfrm>
            <a:off x="2409125" y="1388600"/>
            <a:ext cx="34506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With Pruning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8" name="Google Shape;458;p36"/>
          <p:cNvSpPr/>
          <p:nvPr/>
        </p:nvSpPr>
        <p:spPr>
          <a:xfrm>
            <a:off x="2470450" y="1940000"/>
            <a:ext cx="26607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36"/>
          <p:cNvSpPr txBox="1"/>
          <p:nvPr/>
        </p:nvSpPr>
        <p:spPr>
          <a:xfrm>
            <a:off x="5645975" y="1388600"/>
            <a:ext cx="34506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Without Pruning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0" name="Google Shape;460;p36"/>
          <p:cNvSpPr/>
          <p:nvPr/>
        </p:nvSpPr>
        <p:spPr>
          <a:xfrm>
            <a:off x="5707300" y="1940000"/>
            <a:ext cx="26607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36"/>
          <p:cNvSpPr txBox="1"/>
          <p:nvPr/>
        </p:nvSpPr>
        <p:spPr>
          <a:xfrm>
            <a:off x="185975" y="2110350"/>
            <a:ext cx="20838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# of Leaves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2" name="Google Shape;462;p36"/>
          <p:cNvSpPr/>
          <p:nvPr/>
        </p:nvSpPr>
        <p:spPr>
          <a:xfrm>
            <a:off x="8097324" y="4044891"/>
            <a:ext cx="1043100" cy="109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6"/>
          <p:cNvSpPr/>
          <p:nvPr/>
        </p:nvSpPr>
        <p:spPr>
          <a:xfrm rot="5400000">
            <a:off x="3906950" y="3293050"/>
            <a:ext cx="31122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36"/>
          <p:cNvSpPr txBox="1"/>
          <p:nvPr/>
        </p:nvSpPr>
        <p:spPr>
          <a:xfrm>
            <a:off x="185975" y="3035200"/>
            <a:ext cx="30000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Size of Tree</a:t>
            </a:r>
            <a:endParaRPr/>
          </a:p>
        </p:txBody>
      </p:sp>
      <p:sp>
        <p:nvSpPr>
          <p:cNvPr id="465" name="Google Shape;465;p36"/>
          <p:cNvSpPr txBox="1"/>
          <p:nvPr/>
        </p:nvSpPr>
        <p:spPr>
          <a:xfrm>
            <a:off x="236800" y="3877550"/>
            <a:ext cx="30000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Accuracy</a:t>
            </a:r>
            <a:endParaRPr/>
          </a:p>
        </p:txBody>
      </p:sp>
      <p:sp>
        <p:nvSpPr>
          <p:cNvPr id="466" name="Google Shape;466;p36"/>
          <p:cNvSpPr/>
          <p:nvPr/>
        </p:nvSpPr>
        <p:spPr>
          <a:xfrm>
            <a:off x="2470325" y="2832075"/>
            <a:ext cx="62394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36"/>
          <p:cNvSpPr/>
          <p:nvPr/>
        </p:nvSpPr>
        <p:spPr>
          <a:xfrm>
            <a:off x="2470450" y="3751125"/>
            <a:ext cx="62394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36"/>
          <p:cNvSpPr txBox="1"/>
          <p:nvPr/>
        </p:nvSpPr>
        <p:spPr>
          <a:xfrm>
            <a:off x="3244750" y="2110338"/>
            <a:ext cx="11121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4,297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9" name="Google Shape;469;p36"/>
          <p:cNvSpPr txBox="1"/>
          <p:nvPr/>
        </p:nvSpPr>
        <p:spPr>
          <a:xfrm>
            <a:off x="3244750" y="2996850"/>
            <a:ext cx="11121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6,445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0" name="Google Shape;470;p36"/>
          <p:cNvSpPr txBox="1"/>
          <p:nvPr/>
        </p:nvSpPr>
        <p:spPr>
          <a:xfrm>
            <a:off x="3210250" y="3962125"/>
            <a:ext cx="11811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80.6%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1" name="Google Shape;471;p36"/>
          <p:cNvSpPr txBox="1"/>
          <p:nvPr/>
        </p:nvSpPr>
        <p:spPr>
          <a:xfrm>
            <a:off x="6364900" y="2110338"/>
            <a:ext cx="13455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10,635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2" name="Google Shape;472;p36"/>
          <p:cNvSpPr txBox="1"/>
          <p:nvPr/>
        </p:nvSpPr>
        <p:spPr>
          <a:xfrm>
            <a:off x="6364900" y="2996850"/>
            <a:ext cx="13455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15,952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3" name="Google Shape;473;p36"/>
          <p:cNvSpPr txBox="1"/>
          <p:nvPr/>
        </p:nvSpPr>
        <p:spPr>
          <a:xfrm>
            <a:off x="6447100" y="3961088"/>
            <a:ext cx="11811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79.4%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37"/>
          <p:cNvSpPr txBox="1">
            <a:spLocks noGrp="1"/>
          </p:cNvSpPr>
          <p:nvPr>
            <p:ph type="ctrTitle"/>
          </p:nvPr>
        </p:nvSpPr>
        <p:spPr>
          <a:xfrm>
            <a:off x="269125" y="-31650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479" name="Google Shape;479;p37"/>
          <p:cNvSpPr/>
          <p:nvPr/>
        </p:nvSpPr>
        <p:spPr>
          <a:xfrm>
            <a:off x="269125" y="769425"/>
            <a:ext cx="52917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37"/>
          <p:cNvSpPr txBox="1"/>
          <p:nvPr/>
        </p:nvSpPr>
        <p:spPr>
          <a:xfrm>
            <a:off x="598125" y="1075475"/>
            <a:ext cx="69600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1" name="Google Shape;481;p37"/>
          <p:cNvSpPr/>
          <p:nvPr/>
        </p:nvSpPr>
        <p:spPr>
          <a:xfrm rot="10800000" flipH="1">
            <a:off x="297575" y="1248865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37"/>
          <p:cNvSpPr txBox="1"/>
          <p:nvPr/>
        </p:nvSpPr>
        <p:spPr>
          <a:xfrm>
            <a:off x="663300" y="1075638"/>
            <a:ext cx="76611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Additional examples are not always necessary if few relevant attributes carry enough weight</a:t>
            </a: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3" name="Google Shape;483;p37"/>
          <p:cNvSpPr txBox="1"/>
          <p:nvPr/>
        </p:nvSpPr>
        <p:spPr>
          <a:xfrm>
            <a:off x="663300" y="2303125"/>
            <a:ext cx="79908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Balanced datasets result in improved accuracy and faster tree induction</a:t>
            </a: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4" name="Google Shape;484;p37"/>
          <p:cNvSpPr/>
          <p:nvPr/>
        </p:nvSpPr>
        <p:spPr>
          <a:xfrm>
            <a:off x="297575" y="2460450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37"/>
          <p:cNvSpPr txBox="1"/>
          <p:nvPr/>
        </p:nvSpPr>
        <p:spPr>
          <a:xfrm>
            <a:off x="663288" y="3530600"/>
            <a:ext cx="79908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Discrete attributes tend to perform better than continuous attributes</a:t>
            </a: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6" name="Google Shape;486;p37"/>
          <p:cNvSpPr/>
          <p:nvPr/>
        </p:nvSpPr>
        <p:spPr>
          <a:xfrm>
            <a:off x="297563" y="3657800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4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8"/>
          <p:cNvSpPr txBox="1">
            <a:spLocks noGrp="1"/>
          </p:cNvSpPr>
          <p:nvPr>
            <p:ph type="ctrTitle"/>
          </p:nvPr>
        </p:nvSpPr>
        <p:spPr>
          <a:xfrm>
            <a:off x="269125" y="-31650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492" name="Google Shape;492;p38"/>
          <p:cNvSpPr/>
          <p:nvPr/>
        </p:nvSpPr>
        <p:spPr>
          <a:xfrm>
            <a:off x="269125" y="769425"/>
            <a:ext cx="52917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38"/>
          <p:cNvSpPr/>
          <p:nvPr/>
        </p:nvSpPr>
        <p:spPr>
          <a:xfrm rot="10800000" flipH="1">
            <a:off x="453275" y="2772840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38"/>
          <p:cNvSpPr txBox="1"/>
          <p:nvPr/>
        </p:nvSpPr>
        <p:spPr>
          <a:xfrm>
            <a:off x="794075" y="2616963"/>
            <a:ext cx="76896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 depth of the decision tree is therefore related to how many attributes influence a classification</a:t>
            </a: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5" name="Google Shape;495;p38"/>
          <p:cNvSpPr/>
          <p:nvPr/>
        </p:nvSpPr>
        <p:spPr>
          <a:xfrm rot="10800000" flipH="1">
            <a:off x="453275" y="3845615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38"/>
          <p:cNvSpPr txBox="1"/>
          <p:nvPr/>
        </p:nvSpPr>
        <p:spPr>
          <a:xfrm>
            <a:off x="806850" y="3654075"/>
            <a:ext cx="7530300" cy="13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Decision trees are best used when the number of relevant attributes is low or to determine if this is the case</a:t>
            </a: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7" name="Google Shape;497;p38"/>
          <p:cNvSpPr/>
          <p:nvPr/>
        </p:nvSpPr>
        <p:spPr>
          <a:xfrm rot="10800000" flipH="1">
            <a:off x="453275" y="1345052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8"/>
          <p:cNvSpPr txBox="1"/>
          <p:nvPr/>
        </p:nvSpPr>
        <p:spPr>
          <a:xfrm>
            <a:off x="794075" y="1168075"/>
            <a:ext cx="82758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Increased complexity (poor class distribution, large amount of relevant attributes, etc.) demands larger, more intricate trees with higher computational costs and lower accuracy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>
            <a:spLocks noGrp="1"/>
          </p:cNvSpPr>
          <p:nvPr>
            <p:ph type="ctrTitle"/>
          </p:nvPr>
        </p:nvSpPr>
        <p:spPr>
          <a:xfrm>
            <a:off x="313875" y="-1028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Information Gain</a:t>
            </a:r>
            <a:endParaRPr/>
          </a:p>
        </p:txBody>
      </p:sp>
      <p:sp>
        <p:nvSpPr>
          <p:cNvPr id="95" name="Google Shape;95;p15"/>
          <p:cNvSpPr/>
          <p:nvPr/>
        </p:nvSpPr>
        <p:spPr>
          <a:xfrm>
            <a:off x="313875" y="753975"/>
            <a:ext cx="55929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5"/>
          <p:cNvSpPr/>
          <p:nvPr/>
        </p:nvSpPr>
        <p:spPr>
          <a:xfrm>
            <a:off x="396675" y="1080025"/>
            <a:ext cx="368100" cy="3462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18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910125" y="1860775"/>
            <a:ext cx="70296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Calculate the entropy of all values 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in attribute 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at</a:t>
            </a:r>
            <a:endParaRPr sz="1900" i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H(v</a:t>
            </a:r>
            <a:r>
              <a:rPr lang="en" sz="1900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) = -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" sz="1900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(v1 | pos)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log</a:t>
            </a:r>
            <a:r>
              <a:rPr lang="en" sz="1900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 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" sz="1900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(v1 | pos)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- 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" sz="1900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(v1 | neg)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log</a:t>
            </a:r>
            <a:r>
              <a:rPr lang="en" sz="1900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 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" sz="1900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(v1 | neg)</a:t>
            </a:r>
            <a:endParaRPr sz="1900" baseline="-25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H(v</a:t>
            </a:r>
            <a:r>
              <a:rPr lang="en" sz="1900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) = -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" sz="1900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(v2 | pos)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log</a:t>
            </a:r>
            <a:r>
              <a:rPr lang="en" sz="1900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 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" sz="1900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(v2 | pos)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- 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" sz="1900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(v2 | neg)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log</a:t>
            </a:r>
            <a:r>
              <a:rPr lang="en" sz="1900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 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" sz="1900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(v2 | neg)</a:t>
            </a:r>
            <a:endParaRPr sz="1900" baseline="-25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939500" y="943475"/>
            <a:ext cx="70296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Calculate entropy of class labels: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H(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T) 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= -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" sz="1900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pos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log</a:t>
            </a:r>
            <a:r>
              <a:rPr lang="en" sz="1900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 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" sz="1900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pos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- 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" sz="1900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neg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log</a:t>
            </a:r>
            <a:r>
              <a:rPr lang="en" sz="1900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 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" sz="1900" i="1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neg</a:t>
            </a:r>
            <a:endParaRPr sz="1900" i="1" baseline="-25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5"/>
          <p:cNvSpPr/>
          <p:nvPr/>
        </p:nvSpPr>
        <p:spPr>
          <a:xfrm>
            <a:off x="396675" y="1926175"/>
            <a:ext cx="368100" cy="3462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18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396675" y="3150725"/>
            <a:ext cx="368100" cy="3462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18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939500" y="3057300"/>
            <a:ext cx="70296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Calculate the average entropy of attribute 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at</a:t>
            </a:r>
            <a:endParaRPr sz="1900" i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H(T, 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at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) = 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" sz="1900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(v1 | T)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* H(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</a:t>
            </a:r>
            <a:r>
              <a:rPr lang="en" sz="1900" i="1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) + 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" sz="1900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(v2 | T)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* H(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</a:t>
            </a:r>
            <a:r>
              <a:rPr lang="en" sz="1900" i="1" baseline="-2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) 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15"/>
          <p:cNvSpPr/>
          <p:nvPr/>
        </p:nvSpPr>
        <p:spPr>
          <a:xfrm>
            <a:off x="396675" y="3996875"/>
            <a:ext cx="368100" cy="3462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18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995550" y="3996875"/>
            <a:ext cx="70296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Calculate information gain</a:t>
            </a:r>
            <a:endParaRPr sz="1900" i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H(T) - H(T, 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at</a:t>
            </a: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) = </a:t>
            </a:r>
            <a:r>
              <a:rPr lang="en" sz="19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I(T, at)</a:t>
            </a:r>
            <a:endParaRPr sz="1900" i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>
            <a:spLocks noGrp="1"/>
          </p:cNvSpPr>
          <p:nvPr>
            <p:ph type="ctrTitle"/>
          </p:nvPr>
        </p:nvSpPr>
        <p:spPr>
          <a:xfrm>
            <a:off x="327900" y="1627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Inducing Different Trees</a:t>
            </a:r>
            <a:endParaRPr/>
          </a:p>
        </p:txBody>
      </p:sp>
      <p:sp>
        <p:nvSpPr>
          <p:cNvPr id="109" name="Google Shape;109;p16"/>
          <p:cNvSpPr/>
          <p:nvPr/>
        </p:nvSpPr>
        <p:spPr>
          <a:xfrm>
            <a:off x="327900" y="957100"/>
            <a:ext cx="68190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556200" y="1430400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6"/>
          <p:cNvSpPr/>
          <p:nvPr/>
        </p:nvSpPr>
        <p:spPr>
          <a:xfrm>
            <a:off x="556200" y="2714175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6"/>
          <p:cNvSpPr txBox="1"/>
          <p:nvPr/>
        </p:nvSpPr>
        <p:spPr>
          <a:xfrm>
            <a:off x="924150" y="2476250"/>
            <a:ext cx="70296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Pruning trees can, to an extent, improve interpretability and effectiveness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6"/>
          <p:cNvSpPr txBox="1"/>
          <p:nvPr/>
        </p:nvSpPr>
        <p:spPr>
          <a:xfrm>
            <a:off x="953525" y="1293850"/>
            <a:ext cx="70296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Utilizing different subsets of training examples results in varying trees of varying sizes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16"/>
          <p:cNvSpPr/>
          <p:nvPr/>
        </p:nvSpPr>
        <p:spPr>
          <a:xfrm>
            <a:off x="1260675" y="2091825"/>
            <a:ext cx="164700" cy="164700"/>
          </a:xfrm>
          <a:prstGeom prst="ellipse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6"/>
          <p:cNvSpPr txBox="1"/>
          <p:nvPr/>
        </p:nvSpPr>
        <p:spPr>
          <a:xfrm>
            <a:off x="1520400" y="1935675"/>
            <a:ext cx="7029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Typically, the smaller the tree the better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" name="Google Shape;116;p16"/>
          <p:cNvSpPr/>
          <p:nvPr/>
        </p:nvSpPr>
        <p:spPr>
          <a:xfrm>
            <a:off x="1160825" y="3319750"/>
            <a:ext cx="164700" cy="164700"/>
          </a:xfrm>
          <a:prstGeom prst="ellipse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6"/>
          <p:cNvSpPr txBox="1"/>
          <p:nvPr/>
        </p:nvSpPr>
        <p:spPr>
          <a:xfrm>
            <a:off x="1420550" y="3163600"/>
            <a:ext cx="7029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Too much pruning can have the opposite effect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16"/>
          <p:cNvSpPr/>
          <p:nvPr/>
        </p:nvSpPr>
        <p:spPr>
          <a:xfrm>
            <a:off x="556200" y="3889675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6"/>
          <p:cNvSpPr txBox="1"/>
          <p:nvPr/>
        </p:nvSpPr>
        <p:spPr>
          <a:xfrm>
            <a:off x="924150" y="3770875"/>
            <a:ext cx="70296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Attributes that do not appear in the tree can be considered redundant or irrelevant as they do not need to be considered for classification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>
            <a:off x="1420550" y="4458225"/>
            <a:ext cx="7029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>
            <a:spLocks noGrp="1"/>
          </p:cNvSpPr>
          <p:nvPr>
            <p:ph type="ctrTitle"/>
          </p:nvPr>
        </p:nvSpPr>
        <p:spPr>
          <a:xfrm>
            <a:off x="54625" y="-21632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Predicting Political Party </a:t>
            </a:r>
            <a:endParaRPr sz="2700"/>
          </a:p>
        </p:txBody>
      </p:sp>
      <p:sp>
        <p:nvSpPr>
          <p:cNvPr id="126" name="Google Shape;126;p17"/>
          <p:cNvSpPr/>
          <p:nvPr/>
        </p:nvSpPr>
        <p:spPr>
          <a:xfrm>
            <a:off x="54625" y="675575"/>
            <a:ext cx="40161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7"/>
          <p:cNvSpPr/>
          <p:nvPr/>
        </p:nvSpPr>
        <p:spPr>
          <a:xfrm>
            <a:off x="3541450" y="829375"/>
            <a:ext cx="1385400" cy="683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7"/>
          <p:cNvSpPr txBox="1">
            <a:spLocks noGrp="1"/>
          </p:cNvSpPr>
          <p:nvPr>
            <p:ph type="ctrTitle"/>
          </p:nvPr>
        </p:nvSpPr>
        <p:spPr>
          <a:xfrm>
            <a:off x="3404650" y="964675"/>
            <a:ext cx="1659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308" b="1">
                <a:solidFill>
                  <a:schemeClr val="dk2"/>
                </a:solidFill>
              </a:rPr>
              <a:t>Physician </a:t>
            </a:r>
            <a:endParaRPr sz="1308" b="1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308" b="1">
                <a:solidFill>
                  <a:schemeClr val="dk2"/>
                </a:solidFill>
              </a:rPr>
              <a:t>Fee Freeze</a:t>
            </a:r>
            <a:endParaRPr sz="1308" b="1">
              <a:solidFill>
                <a:schemeClr val="dk2"/>
              </a:solidFill>
            </a:endParaRPr>
          </a:p>
        </p:txBody>
      </p:sp>
      <p:sp>
        <p:nvSpPr>
          <p:cNvPr id="129" name="Google Shape;129;p17"/>
          <p:cNvSpPr/>
          <p:nvPr/>
        </p:nvSpPr>
        <p:spPr>
          <a:xfrm>
            <a:off x="2215275" y="1653613"/>
            <a:ext cx="1385400" cy="6834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0" name="Google Shape;130;p17"/>
          <p:cNvCxnSpPr>
            <a:stCxn id="127" idx="4"/>
            <a:endCxn id="129" idx="0"/>
          </p:cNvCxnSpPr>
          <p:nvPr/>
        </p:nvCxnSpPr>
        <p:spPr>
          <a:xfrm rot="5400000">
            <a:off x="3500650" y="919975"/>
            <a:ext cx="140700" cy="1326300"/>
          </a:xfrm>
          <a:prstGeom prst="curvedConnector3">
            <a:avLst>
              <a:gd name="adj1" fmla="val 50049"/>
            </a:avLst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" name="Google Shape;131;p17"/>
          <p:cNvSpPr txBox="1">
            <a:spLocks noGrp="1"/>
          </p:cNvSpPr>
          <p:nvPr>
            <p:ph type="ctrTitle"/>
          </p:nvPr>
        </p:nvSpPr>
        <p:spPr>
          <a:xfrm>
            <a:off x="2078475" y="1732713"/>
            <a:ext cx="1659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308" b="1"/>
              <a:t>Democrat</a:t>
            </a:r>
            <a:endParaRPr sz="1308" b="1"/>
          </a:p>
        </p:txBody>
      </p:sp>
      <p:sp>
        <p:nvSpPr>
          <p:cNvPr id="132" name="Google Shape;132;p17"/>
          <p:cNvSpPr/>
          <p:nvPr/>
        </p:nvSpPr>
        <p:spPr>
          <a:xfrm>
            <a:off x="4772700" y="1666450"/>
            <a:ext cx="1385400" cy="683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3" name="Google Shape;133;p17"/>
          <p:cNvCxnSpPr>
            <a:stCxn id="127" idx="4"/>
            <a:endCxn id="132" idx="0"/>
          </p:cNvCxnSpPr>
          <p:nvPr/>
        </p:nvCxnSpPr>
        <p:spPr>
          <a:xfrm rot="-5400000" flipH="1">
            <a:off x="4772950" y="973975"/>
            <a:ext cx="153600" cy="1231200"/>
          </a:xfrm>
          <a:prstGeom prst="curvedConnector3">
            <a:avLst>
              <a:gd name="adj1" fmla="val 50024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" name="Google Shape;134;p17"/>
          <p:cNvSpPr txBox="1">
            <a:spLocks noGrp="1"/>
          </p:cNvSpPr>
          <p:nvPr>
            <p:ph type="ctrTitle"/>
          </p:nvPr>
        </p:nvSpPr>
        <p:spPr>
          <a:xfrm>
            <a:off x="4635900" y="1829738"/>
            <a:ext cx="1659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308" b="1">
                <a:solidFill>
                  <a:schemeClr val="dk2"/>
                </a:solidFill>
              </a:rPr>
              <a:t>Synfuels</a:t>
            </a:r>
            <a:endParaRPr sz="1308" b="1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308" b="1">
                <a:solidFill>
                  <a:schemeClr val="dk2"/>
                </a:solidFill>
              </a:rPr>
              <a:t>Cutback</a:t>
            </a:r>
            <a:endParaRPr sz="1308" b="1">
              <a:solidFill>
                <a:schemeClr val="dk2"/>
              </a:solidFill>
            </a:endParaRPr>
          </a:p>
        </p:txBody>
      </p:sp>
      <p:sp>
        <p:nvSpPr>
          <p:cNvPr id="135" name="Google Shape;135;p17"/>
          <p:cNvSpPr/>
          <p:nvPr/>
        </p:nvSpPr>
        <p:spPr>
          <a:xfrm>
            <a:off x="6209575" y="2463850"/>
            <a:ext cx="1385400" cy="6834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7"/>
          <p:cNvSpPr txBox="1">
            <a:spLocks noGrp="1"/>
          </p:cNvSpPr>
          <p:nvPr>
            <p:ph type="ctrTitle"/>
          </p:nvPr>
        </p:nvSpPr>
        <p:spPr>
          <a:xfrm>
            <a:off x="6072775" y="2512750"/>
            <a:ext cx="1659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308" b="1"/>
              <a:t>Republican</a:t>
            </a:r>
            <a:endParaRPr sz="1308" b="1"/>
          </a:p>
        </p:txBody>
      </p:sp>
      <p:cxnSp>
        <p:nvCxnSpPr>
          <p:cNvPr id="137" name="Google Shape;137;p17"/>
          <p:cNvCxnSpPr>
            <a:stCxn id="132" idx="4"/>
            <a:endCxn id="135" idx="0"/>
          </p:cNvCxnSpPr>
          <p:nvPr/>
        </p:nvCxnSpPr>
        <p:spPr>
          <a:xfrm rot="-5400000" flipH="1">
            <a:off x="6126900" y="1688350"/>
            <a:ext cx="114000" cy="1437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8" name="Google Shape;138;p17"/>
          <p:cNvSpPr/>
          <p:nvPr/>
        </p:nvSpPr>
        <p:spPr>
          <a:xfrm>
            <a:off x="3541450" y="2421575"/>
            <a:ext cx="1385400" cy="683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9" name="Google Shape;139;p17"/>
          <p:cNvCxnSpPr>
            <a:stCxn id="132" idx="4"/>
            <a:endCxn id="138" idx="0"/>
          </p:cNvCxnSpPr>
          <p:nvPr/>
        </p:nvCxnSpPr>
        <p:spPr>
          <a:xfrm rot="5400000">
            <a:off x="4813950" y="1770100"/>
            <a:ext cx="71700" cy="1231200"/>
          </a:xfrm>
          <a:prstGeom prst="curvedConnector3">
            <a:avLst>
              <a:gd name="adj1" fmla="val 50017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0" name="Google Shape;140;p17"/>
          <p:cNvSpPr txBox="1">
            <a:spLocks noGrp="1"/>
          </p:cNvSpPr>
          <p:nvPr>
            <p:ph type="ctrTitle"/>
          </p:nvPr>
        </p:nvSpPr>
        <p:spPr>
          <a:xfrm>
            <a:off x="3365525" y="2557063"/>
            <a:ext cx="1659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308" b="1">
                <a:solidFill>
                  <a:schemeClr val="dk2"/>
                </a:solidFill>
              </a:rPr>
              <a:t>MX</a:t>
            </a:r>
            <a:endParaRPr sz="1308" b="1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308" b="1">
                <a:solidFill>
                  <a:schemeClr val="dk2"/>
                </a:solidFill>
              </a:rPr>
              <a:t>Missile</a:t>
            </a:r>
            <a:endParaRPr sz="1308" b="1">
              <a:solidFill>
                <a:schemeClr val="dk2"/>
              </a:solidFill>
            </a:endParaRPr>
          </a:p>
        </p:txBody>
      </p:sp>
      <p:sp>
        <p:nvSpPr>
          <p:cNvPr id="141" name="Google Shape;141;p17"/>
          <p:cNvSpPr/>
          <p:nvPr/>
        </p:nvSpPr>
        <p:spPr>
          <a:xfrm>
            <a:off x="2215275" y="3189513"/>
            <a:ext cx="1385400" cy="6834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7"/>
          <p:cNvSpPr txBox="1">
            <a:spLocks noGrp="1"/>
          </p:cNvSpPr>
          <p:nvPr>
            <p:ph type="ctrTitle"/>
          </p:nvPr>
        </p:nvSpPr>
        <p:spPr>
          <a:xfrm>
            <a:off x="2078475" y="3237488"/>
            <a:ext cx="1659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308" b="1"/>
              <a:t>Democrat</a:t>
            </a:r>
            <a:endParaRPr sz="1308" b="1"/>
          </a:p>
        </p:txBody>
      </p:sp>
      <p:cxnSp>
        <p:nvCxnSpPr>
          <p:cNvPr id="143" name="Google Shape;143;p17"/>
          <p:cNvCxnSpPr>
            <a:stCxn id="138" idx="4"/>
            <a:endCxn id="141" idx="0"/>
          </p:cNvCxnSpPr>
          <p:nvPr/>
        </p:nvCxnSpPr>
        <p:spPr>
          <a:xfrm rot="5400000">
            <a:off x="3528700" y="2484125"/>
            <a:ext cx="84600" cy="1326300"/>
          </a:xfrm>
          <a:prstGeom prst="curvedConnector3">
            <a:avLst>
              <a:gd name="adj1" fmla="val 4996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Google Shape;144;p17"/>
          <p:cNvSpPr/>
          <p:nvPr/>
        </p:nvSpPr>
        <p:spPr>
          <a:xfrm>
            <a:off x="4680250" y="3227900"/>
            <a:ext cx="1385400" cy="683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7"/>
          <p:cNvSpPr txBox="1">
            <a:spLocks noGrp="1"/>
          </p:cNvSpPr>
          <p:nvPr>
            <p:ph type="ctrTitle"/>
          </p:nvPr>
        </p:nvSpPr>
        <p:spPr>
          <a:xfrm>
            <a:off x="4588425" y="3390038"/>
            <a:ext cx="1659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308" b="1">
                <a:solidFill>
                  <a:schemeClr val="dk2"/>
                </a:solidFill>
              </a:rPr>
              <a:t>Budget</a:t>
            </a:r>
            <a:endParaRPr sz="1308" b="1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308" b="1">
                <a:solidFill>
                  <a:schemeClr val="dk2"/>
                </a:solidFill>
              </a:rPr>
              <a:t>Resolution</a:t>
            </a:r>
            <a:endParaRPr sz="1308" b="1">
              <a:solidFill>
                <a:schemeClr val="dk2"/>
              </a:solidFill>
            </a:endParaRPr>
          </a:p>
        </p:txBody>
      </p:sp>
      <p:cxnSp>
        <p:nvCxnSpPr>
          <p:cNvPr id="146" name="Google Shape;146;p17"/>
          <p:cNvCxnSpPr>
            <a:stCxn id="138" idx="4"/>
            <a:endCxn id="144" idx="0"/>
          </p:cNvCxnSpPr>
          <p:nvPr/>
        </p:nvCxnSpPr>
        <p:spPr>
          <a:xfrm rot="-5400000" flipH="1">
            <a:off x="4742050" y="2597075"/>
            <a:ext cx="123000" cy="1138800"/>
          </a:xfrm>
          <a:prstGeom prst="curvedConnector3">
            <a:avLst>
              <a:gd name="adj1" fmla="val 4997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7" name="Google Shape;147;p17"/>
          <p:cNvSpPr/>
          <p:nvPr/>
        </p:nvSpPr>
        <p:spPr>
          <a:xfrm>
            <a:off x="6384225" y="4149475"/>
            <a:ext cx="1385400" cy="6834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7"/>
          <p:cNvSpPr txBox="1">
            <a:spLocks noGrp="1"/>
          </p:cNvSpPr>
          <p:nvPr>
            <p:ph type="ctrTitle"/>
          </p:nvPr>
        </p:nvSpPr>
        <p:spPr>
          <a:xfrm>
            <a:off x="6247425" y="4203050"/>
            <a:ext cx="1659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308" b="1"/>
              <a:t>Republican</a:t>
            </a:r>
            <a:endParaRPr sz="1308" b="1"/>
          </a:p>
        </p:txBody>
      </p:sp>
      <p:cxnSp>
        <p:nvCxnSpPr>
          <p:cNvPr id="149" name="Google Shape;149;p17"/>
          <p:cNvCxnSpPr>
            <a:stCxn id="144" idx="4"/>
            <a:endCxn id="147" idx="0"/>
          </p:cNvCxnSpPr>
          <p:nvPr/>
        </p:nvCxnSpPr>
        <p:spPr>
          <a:xfrm rot="-5400000" flipH="1">
            <a:off x="6105850" y="3178400"/>
            <a:ext cx="238200" cy="1704000"/>
          </a:xfrm>
          <a:prstGeom prst="curvedConnector3">
            <a:avLst>
              <a:gd name="adj1" fmla="val 49995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0" name="Google Shape;150;p17"/>
          <p:cNvSpPr/>
          <p:nvPr/>
        </p:nvSpPr>
        <p:spPr>
          <a:xfrm>
            <a:off x="2942300" y="4149463"/>
            <a:ext cx="1385400" cy="6834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7"/>
          <p:cNvSpPr txBox="1">
            <a:spLocks noGrp="1"/>
          </p:cNvSpPr>
          <p:nvPr>
            <p:ph type="ctrTitle"/>
          </p:nvPr>
        </p:nvSpPr>
        <p:spPr>
          <a:xfrm>
            <a:off x="2805500" y="4197438"/>
            <a:ext cx="1659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1308" b="1"/>
              <a:t>Democrat</a:t>
            </a:r>
            <a:endParaRPr sz="1308" b="1"/>
          </a:p>
        </p:txBody>
      </p:sp>
      <p:cxnSp>
        <p:nvCxnSpPr>
          <p:cNvPr id="152" name="Google Shape;152;p17"/>
          <p:cNvCxnSpPr>
            <a:stCxn id="144" idx="4"/>
            <a:endCxn id="150" idx="0"/>
          </p:cNvCxnSpPr>
          <p:nvPr/>
        </p:nvCxnSpPr>
        <p:spPr>
          <a:xfrm rot="5400000">
            <a:off x="4384900" y="3161450"/>
            <a:ext cx="238200" cy="1737900"/>
          </a:xfrm>
          <a:prstGeom prst="curvedConnector3">
            <a:avLst>
              <a:gd name="adj1" fmla="val 49992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8"/>
          <p:cNvSpPr txBox="1">
            <a:spLocks noGrp="1"/>
          </p:cNvSpPr>
          <p:nvPr>
            <p:ph type="ctrTitle"/>
          </p:nvPr>
        </p:nvSpPr>
        <p:spPr>
          <a:xfrm>
            <a:off x="327900" y="1627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</a:t>
            </a:r>
            <a:endParaRPr/>
          </a:p>
        </p:txBody>
      </p:sp>
      <p:sp>
        <p:nvSpPr>
          <p:cNvPr id="158" name="Google Shape;158;p18"/>
          <p:cNvSpPr/>
          <p:nvPr/>
        </p:nvSpPr>
        <p:spPr>
          <a:xfrm>
            <a:off x="327900" y="957100"/>
            <a:ext cx="38268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8"/>
          <p:cNvSpPr/>
          <p:nvPr/>
        </p:nvSpPr>
        <p:spPr>
          <a:xfrm>
            <a:off x="556200" y="1430400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8"/>
          <p:cNvSpPr/>
          <p:nvPr/>
        </p:nvSpPr>
        <p:spPr>
          <a:xfrm>
            <a:off x="556200" y="2571738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8"/>
          <p:cNvSpPr/>
          <p:nvPr/>
        </p:nvSpPr>
        <p:spPr>
          <a:xfrm>
            <a:off x="556200" y="3885875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8"/>
          <p:cNvSpPr txBox="1"/>
          <p:nvPr/>
        </p:nvSpPr>
        <p:spPr>
          <a:xfrm>
            <a:off x="1015575" y="1275025"/>
            <a:ext cx="70296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Choose 3 UCI repositories that can support the Decision Tree classification method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" name="Google Shape;163;p18"/>
          <p:cNvSpPr txBox="1"/>
          <p:nvPr/>
        </p:nvSpPr>
        <p:spPr>
          <a:xfrm>
            <a:off x="1114700" y="2450075"/>
            <a:ext cx="70296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On each repository, induce a decision tree model for varying subsets of the training data and test each on one consistent testing set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18"/>
          <p:cNvSpPr txBox="1"/>
          <p:nvPr/>
        </p:nvSpPr>
        <p:spPr>
          <a:xfrm>
            <a:off x="1190775" y="3713325"/>
            <a:ext cx="70296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Leverage the power of WEKA software to construct these models and analyze the results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 txBox="1">
            <a:spLocks noGrp="1"/>
          </p:cNvSpPr>
          <p:nvPr>
            <p:ph type="ctrTitle"/>
          </p:nvPr>
        </p:nvSpPr>
        <p:spPr>
          <a:xfrm>
            <a:off x="327900" y="1627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WEKA Showcase</a:t>
            </a:r>
            <a:endParaRPr/>
          </a:p>
        </p:txBody>
      </p:sp>
      <p:sp>
        <p:nvSpPr>
          <p:cNvPr id="170" name="Google Shape;170;p19"/>
          <p:cNvSpPr/>
          <p:nvPr/>
        </p:nvSpPr>
        <p:spPr>
          <a:xfrm>
            <a:off x="327900" y="957100"/>
            <a:ext cx="50949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1" name="Google Shape;17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425" y="1524100"/>
            <a:ext cx="2438400" cy="24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9"/>
          <p:cNvSpPr txBox="1"/>
          <p:nvPr/>
        </p:nvSpPr>
        <p:spPr>
          <a:xfrm>
            <a:off x="3104375" y="1780675"/>
            <a:ext cx="61770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WEKA is an open-source machine learning software developed in New Zealand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19"/>
          <p:cNvSpPr txBox="1"/>
          <p:nvPr/>
        </p:nvSpPr>
        <p:spPr>
          <a:xfrm>
            <a:off x="3164875" y="2838700"/>
            <a:ext cx="61770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 WEKA Java API, in conjunction with Python, was utilized to conduct varying experiment and collect relevant data 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19"/>
          <p:cNvSpPr/>
          <p:nvPr/>
        </p:nvSpPr>
        <p:spPr>
          <a:xfrm>
            <a:off x="2803825" y="1916925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9"/>
          <p:cNvSpPr/>
          <p:nvPr/>
        </p:nvSpPr>
        <p:spPr>
          <a:xfrm>
            <a:off x="2803825" y="2954525"/>
            <a:ext cx="222600" cy="222600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/>
          <p:nvPr/>
        </p:nvSpPr>
        <p:spPr>
          <a:xfrm>
            <a:off x="3713275" y="11450"/>
            <a:ext cx="5430900" cy="51321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1" name="Google Shape;18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85763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0"/>
          <p:cNvSpPr txBox="1"/>
          <p:nvPr/>
        </p:nvSpPr>
        <p:spPr>
          <a:xfrm>
            <a:off x="4083900" y="1371150"/>
            <a:ext cx="43719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Determining</a:t>
            </a: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Mushroom</a:t>
            </a: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Toxicity</a:t>
            </a:r>
            <a:endParaRPr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1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000" y="1384713"/>
            <a:ext cx="4799676" cy="2967776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1"/>
          <p:cNvSpPr txBox="1"/>
          <p:nvPr/>
        </p:nvSpPr>
        <p:spPr>
          <a:xfrm>
            <a:off x="5422800" y="1136400"/>
            <a:ext cx="3450600" cy="11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Total Examples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8416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1"/>
          <p:cNvSpPr txBox="1"/>
          <p:nvPr/>
        </p:nvSpPr>
        <p:spPr>
          <a:xfrm>
            <a:off x="5422800" y="2356600"/>
            <a:ext cx="3136500" cy="11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Attribute Count 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23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1"/>
          <p:cNvSpPr/>
          <p:nvPr/>
        </p:nvSpPr>
        <p:spPr>
          <a:xfrm>
            <a:off x="5482225" y="1654200"/>
            <a:ext cx="26607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1"/>
          <p:cNvSpPr/>
          <p:nvPr/>
        </p:nvSpPr>
        <p:spPr>
          <a:xfrm>
            <a:off x="5451175" y="2854400"/>
            <a:ext cx="26607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1"/>
          <p:cNvSpPr txBox="1">
            <a:spLocks noGrp="1"/>
          </p:cNvSpPr>
          <p:nvPr>
            <p:ph type="ctrTitle"/>
          </p:nvPr>
        </p:nvSpPr>
        <p:spPr>
          <a:xfrm>
            <a:off x="327900" y="1627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Info</a:t>
            </a:r>
            <a:endParaRPr/>
          </a:p>
        </p:txBody>
      </p:sp>
      <p:sp>
        <p:nvSpPr>
          <p:cNvPr id="193" name="Google Shape;193;p21"/>
          <p:cNvSpPr/>
          <p:nvPr/>
        </p:nvSpPr>
        <p:spPr>
          <a:xfrm>
            <a:off x="327900" y="957100"/>
            <a:ext cx="50949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1"/>
          <p:cNvSpPr txBox="1"/>
          <p:nvPr/>
        </p:nvSpPr>
        <p:spPr>
          <a:xfrm>
            <a:off x="5422800" y="3415300"/>
            <a:ext cx="3136500" cy="11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Class Type 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Discrete</a:t>
            </a:r>
            <a:endParaRPr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" name="Google Shape;195;p21"/>
          <p:cNvSpPr/>
          <p:nvPr/>
        </p:nvSpPr>
        <p:spPr>
          <a:xfrm>
            <a:off x="5451175" y="3960475"/>
            <a:ext cx="2660700" cy="41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975</Words>
  <Application>Microsoft Office PowerPoint</Application>
  <PresentationFormat>On-screen Show (16:9)</PresentationFormat>
  <Paragraphs>174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Roboto</vt:lpstr>
      <vt:lpstr>Material</vt:lpstr>
      <vt:lpstr>Decision Trees</vt:lpstr>
      <vt:lpstr>Decision Trees</vt:lpstr>
      <vt:lpstr>Information Gain</vt:lpstr>
      <vt:lpstr>Inducing Different Trees</vt:lpstr>
      <vt:lpstr>Predicting Political Party </vt:lpstr>
      <vt:lpstr>Project Goal</vt:lpstr>
      <vt:lpstr>WEKA Showcase</vt:lpstr>
      <vt:lpstr>PowerPoint Presentation</vt:lpstr>
      <vt:lpstr>Data Set Info</vt:lpstr>
      <vt:lpstr>Error Rate Results</vt:lpstr>
      <vt:lpstr>Simplified Tree</vt:lpstr>
      <vt:lpstr>Most Valuable Attributes</vt:lpstr>
      <vt:lpstr>Induction Time</vt:lpstr>
      <vt:lpstr>PowerPoint Presentation</vt:lpstr>
      <vt:lpstr>Data Set Info</vt:lpstr>
      <vt:lpstr>Error Rate Results</vt:lpstr>
      <vt:lpstr>Induction Time</vt:lpstr>
      <vt:lpstr>Higher Costs, Less Accuracy</vt:lpstr>
      <vt:lpstr>PowerPoint Presentation</vt:lpstr>
      <vt:lpstr>Data Set Info</vt:lpstr>
      <vt:lpstr>Error Rate Results</vt:lpstr>
      <vt:lpstr>Confusion Matrix</vt:lpstr>
      <vt:lpstr>Induction Time</vt:lpstr>
      <vt:lpstr>Decision Tree Pruning</vt:lpstr>
      <vt:lpstr>Conclusions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Decision Trees</dc:title>
  <cp:lastModifiedBy>Isaac Attuah</cp:lastModifiedBy>
  <cp:revision>1</cp:revision>
  <dcterms:modified xsi:type="dcterms:W3CDTF">2021-03-29T14:15:37Z</dcterms:modified>
</cp:coreProperties>
</file>